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0"/>
  </p:notesMasterIdLst>
  <p:sldIdLst>
    <p:sldId id="454" r:id="rId3"/>
    <p:sldId id="332" r:id="rId4"/>
    <p:sldId id="335" r:id="rId5"/>
    <p:sldId id="338" r:id="rId6"/>
    <p:sldId id="340" r:id="rId7"/>
    <p:sldId id="763" r:id="rId8"/>
    <p:sldId id="3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41463" autoAdjust="0"/>
  </p:normalViewPr>
  <p:slideViewPr>
    <p:cSldViewPr snapToGrid="0">
      <p:cViewPr varScale="1">
        <p:scale>
          <a:sx n="44" d="100"/>
          <a:sy n="44" d="100"/>
        </p:scale>
        <p:origin x="27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CFC04-704D-495C-984E-61BBC1A18064}" type="datetimeFigureOut">
              <a:rPr lang="en-AU" smtClean="0"/>
              <a:t>21/12/2022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67009-4786-43DC-98BE-05F2CDB70E33}" type="slidenum">
              <a:rPr lang="en-AU" smtClean="0"/>
              <a:t>‹#›</a:t>
            </a:fld>
            <a:endParaRPr lang="en-AU"/>
          </a:p>
        </p:txBody>
      </p:sp>
    </p:spTree>
    <p:extLst>
      <p:ext uri="{BB962C8B-B14F-4D97-AF65-F5344CB8AC3E}">
        <p14:creationId xmlns:p14="http://schemas.microsoft.com/office/powerpoint/2010/main" val="143698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8F6417-E8AF-1742-BAF1-7C1F757C9E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8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en-AU" sz="1200" dirty="0">
                <a:latin typeface="Arial"/>
                <a:cs typeface="Arial"/>
              </a:rPr>
              <a:t>The basic unit of work in an organisation is a group</a:t>
            </a:r>
          </a:p>
          <a:p>
            <a:pPr marL="285750" indent="-285750">
              <a:lnSpc>
                <a:spcPct val="150000"/>
              </a:lnSpc>
              <a:buFont typeface="Arial" panose="020B0604020202020204" pitchFamily="34" charset="0"/>
              <a:buChar char="•"/>
            </a:pPr>
            <a:r>
              <a:rPr lang="en-AU" sz="1200" dirty="0">
                <a:latin typeface="Arial"/>
                <a:cs typeface="Arial"/>
              </a:rPr>
              <a:t>You will work in groups in different areas of your life all the time</a:t>
            </a:r>
          </a:p>
          <a:p>
            <a:pPr marL="285750" indent="-285750">
              <a:lnSpc>
                <a:spcPct val="150000"/>
              </a:lnSpc>
              <a:buFont typeface="Arial" panose="020B0604020202020204" pitchFamily="34" charset="0"/>
              <a:buChar char="•"/>
            </a:pPr>
            <a:r>
              <a:rPr lang="en-AU" sz="1200" dirty="0">
                <a:latin typeface="Arial"/>
                <a:cs typeface="Arial"/>
              </a:rPr>
              <a:t>Understanding how and why things happen in groups  is important</a:t>
            </a:r>
            <a:endParaRPr lang="en-AU" dirty="0"/>
          </a:p>
        </p:txBody>
      </p:sp>
      <p:sp>
        <p:nvSpPr>
          <p:cNvPr id="4" name="Slide Number Placeholder 3"/>
          <p:cNvSpPr>
            <a:spLocks noGrp="1"/>
          </p:cNvSpPr>
          <p:nvPr>
            <p:ph type="sldNum" sz="quarter" idx="10"/>
          </p:nvPr>
        </p:nvSpPr>
        <p:spPr/>
        <p:txBody>
          <a:bodyPr/>
          <a:lstStyle/>
          <a:p>
            <a:fld id="{B28F6417-E8AF-1742-BAF1-7C1F757C9E47}" type="slidenum">
              <a:rPr lang="en-US" smtClean="0"/>
              <a:pPr/>
              <a:t>2</a:t>
            </a:fld>
            <a:endParaRPr lang="en-US" dirty="0"/>
          </a:p>
        </p:txBody>
      </p:sp>
    </p:spTree>
    <p:extLst>
      <p:ext uri="{BB962C8B-B14F-4D97-AF65-F5344CB8AC3E}">
        <p14:creationId xmlns:p14="http://schemas.microsoft.com/office/powerpoint/2010/main" val="166885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Groups do not suddenly just appear and start doing things. Groups go through stages in their life-cycle, they develop over time. A group does not instantly become unified, cohesive. A group must develop; it grows before it can start producing beneficial outputs. So a group must become structured before we see outputs, roles must be assigned and so on. A group will function very differently on its first meeting as opposed to its third or fourth meeting. </a:t>
            </a:r>
          </a:p>
          <a:p>
            <a:pPr>
              <a:lnSpc>
                <a:spcPct val="150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Perhaps the best-know theory in group development is Tuckman’s theory of group development where he theorised that groups move through distinct stages in their development. Tuckman’s theory of group development is relatively old – published in 1965 – but it is still very dominant in group development theory – because is such a good theory – because it explains group development so well.</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AU" sz="1200" dirty="0">
              <a:latin typeface="Arial"/>
              <a:cs typeface="Arial"/>
            </a:endParaRPr>
          </a:p>
          <a:p>
            <a:pPr marL="285750" indent="-285750">
              <a:lnSpc>
                <a:spcPct val="150000"/>
              </a:lnSpc>
              <a:buFont typeface="Arial" panose="020B0604020202020204" pitchFamily="34" charset="0"/>
              <a:buChar char="•"/>
            </a:pPr>
            <a:r>
              <a:rPr lang="en-AU" sz="1200" b="0" i="0" kern="1200" dirty="0">
                <a:solidFill>
                  <a:schemeClr val="tx1"/>
                </a:solidFill>
                <a:effectLst/>
                <a:latin typeface="+mn-lt"/>
                <a:ea typeface="+mn-ea"/>
                <a:cs typeface="+mn-cs"/>
              </a:rPr>
              <a:t>Cohesiveness defines the degree of closeness that the members feel with the group. It is one of the most important determinants of group performance. Greater commitment to the group, more alignment between individual objectives and group objectives would lead to better group performance.</a:t>
            </a:r>
          </a:p>
          <a:p>
            <a:pPr marL="285750" indent="-285750">
              <a:lnSpc>
                <a:spcPct val="150000"/>
              </a:lnSpc>
              <a:buFont typeface="Arial" panose="020B0604020202020204" pitchFamily="34" charset="0"/>
              <a:buChar char="•"/>
            </a:pPr>
            <a:r>
              <a:rPr lang="en-AU" sz="1200" b="0" i="0" kern="1200" dirty="0">
                <a:solidFill>
                  <a:schemeClr val="tx1"/>
                </a:solidFill>
                <a:effectLst/>
                <a:latin typeface="+mn-lt"/>
                <a:ea typeface="+mn-ea"/>
                <a:cs typeface="+mn-cs"/>
              </a:rPr>
              <a:t>The consequences of greater cohesiveness  are more participation, more conformity, high productivity, more success, more influence, more communication and more personal satisfaction. </a:t>
            </a:r>
            <a:r>
              <a:rPr lang="en-AU" sz="1200" kern="1200" dirty="0">
                <a:solidFill>
                  <a:schemeClr val="tx1"/>
                </a:solidFill>
                <a:effectLst/>
                <a:latin typeface="+mn-lt"/>
                <a:ea typeface="+mn-ea"/>
                <a:cs typeface="+mn-cs"/>
              </a:rPr>
              <a:t>A cohesive, developed group brings benefits</a:t>
            </a:r>
          </a:p>
          <a:p>
            <a:pPr marL="285750" indent="-285750">
              <a:lnSpc>
                <a:spcPct val="150000"/>
              </a:lnSpc>
              <a:buFont typeface="Arial" panose="020B0604020202020204" pitchFamily="34" charset="0"/>
              <a:buChar char="•"/>
            </a:pP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Group Development is a dynamic process. How do groups evolve? There is a process of five stages through which groups pass through. The process includes the five stages: forming, storming, forming, performing, and adjourning.</a:t>
            </a:r>
          </a:p>
          <a:p>
            <a:r>
              <a:rPr lang="en-AU" sz="1200" b="1" kern="1200" dirty="0">
                <a:solidFill>
                  <a:schemeClr val="tx1"/>
                </a:solidFill>
                <a:effectLst/>
                <a:latin typeface="+mn-lt"/>
                <a:ea typeface="+mn-ea"/>
                <a:cs typeface="+mn-cs"/>
              </a:rPr>
              <a:t>Forming:</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first stage in the life of a group is concerned with forming a group. This stage is characterized by members seeking either a work assignment (in a formal group) or other benefit, like status, affiliation, power, etc. (in an informal group). Members at this stage either engage in busy type of activity or show apathy.</a:t>
            </a:r>
          </a:p>
          <a:p>
            <a:r>
              <a:rPr lang="en-AU" sz="1200" b="1" kern="1200" dirty="0">
                <a:solidFill>
                  <a:schemeClr val="tx1"/>
                </a:solidFill>
                <a:effectLst/>
                <a:latin typeface="+mn-lt"/>
                <a:ea typeface="+mn-ea"/>
                <a:cs typeface="+mn-cs"/>
              </a:rPr>
              <a:t>Storming:</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next stage in this group is marked by the formation of dyads and triads. Members seek out familiar or similar individuals and begin a deeper sharing of self. Continued attention to the subgroup creates a differentiation in the group and tensions across the dyads / triads may appear. Pairing is a common phenomenon. There will be conflict about controlling the group.</a:t>
            </a:r>
          </a:p>
          <a:p>
            <a:r>
              <a:rPr lang="en-AU" sz="1200" b="1" kern="1200" dirty="0">
                <a:solidFill>
                  <a:schemeClr val="tx1"/>
                </a:solidFill>
                <a:effectLst/>
                <a:latin typeface="+mn-lt"/>
                <a:ea typeface="+mn-ea"/>
                <a:cs typeface="+mn-cs"/>
              </a:rPr>
              <a:t>Norming:</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third stage of group development is marked by a more serious concern about task performance. The dyads/triads begin to open up and seek out other members in the group. Efforts are made to establish various norms for task performance.</a:t>
            </a:r>
          </a:p>
          <a:p>
            <a:r>
              <a:rPr lang="en-AU" sz="1200" kern="1200" dirty="0">
                <a:solidFill>
                  <a:schemeClr val="tx1"/>
                </a:solidFill>
                <a:effectLst/>
                <a:latin typeface="+mn-lt"/>
                <a:ea typeface="+mn-ea"/>
                <a:cs typeface="+mn-cs"/>
              </a:rPr>
              <a:t>Members begin to take greater responsibility for their own group and relationship while the authority figure becomes relaxed. Once this stage is complete, a clear picture will emerge about hierarchy of leadership. The norming stage is over with the solidification of the group structure and a sense of group identity and camaraderie.</a:t>
            </a:r>
          </a:p>
          <a:p>
            <a:r>
              <a:rPr lang="en-AU" sz="1200" b="1" kern="1200" dirty="0">
                <a:solidFill>
                  <a:schemeClr val="tx1"/>
                </a:solidFill>
                <a:effectLst/>
                <a:latin typeface="+mn-lt"/>
                <a:ea typeface="+mn-ea"/>
                <a:cs typeface="+mn-cs"/>
              </a:rPr>
              <a:t>Performing:</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This is a stage of a fully functional group where members see themselves as a group and get involved in the task. Each person makes a contribution and the authority figure is also seen as a part of the group. Group norms are followed and collective pressure is exerted to ensure the Process of Group effectiveness of the group.</a:t>
            </a:r>
          </a:p>
          <a:p>
            <a:r>
              <a:rPr lang="en-AU" sz="1200" kern="1200" dirty="0">
                <a:solidFill>
                  <a:schemeClr val="tx1"/>
                </a:solidFill>
                <a:effectLst/>
                <a:latin typeface="+mn-lt"/>
                <a:ea typeface="+mn-ea"/>
                <a:cs typeface="+mn-cs"/>
              </a:rPr>
              <a:t>The group may redefine its goals Development in the light of information from the outside environment and show an autonomous will to pursue those goals. The long-term viability of the group is established and nurtured. clip_image002</a:t>
            </a:r>
          </a:p>
          <a:p>
            <a:r>
              <a:rPr lang="en-AU" sz="1200" b="1" kern="1200" dirty="0">
                <a:solidFill>
                  <a:schemeClr val="tx1"/>
                </a:solidFill>
                <a:effectLst/>
                <a:latin typeface="+mn-lt"/>
                <a:ea typeface="+mn-ea"/>
                <a:cs typeface="+mn-cs"/>
              </a:rPr>
              <a:t>Adjourning:</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 the case of temporary groups, like project team, task force, or any other such group, which have a limited task at hand, also have a fifth stage, This is known as adjourning.</a:t>
            </a:r>
          </a:p>
          <a:p>
            <a:r>
              <a:rPr lang="en-AU" sz="1200" kern="1200" dirty="0">
                <a:solidFill>
                  <a:schemeClr val="tx1"/>
                </a:solidFill>
                <a:effectLst/>
                <a:latin typeface="+mn-lt"/>
                <a:ea typeface="+mn-ea"/>
                <a:cs typeface="+mn-cs"/>
              </a:rPr>
              <a:t>The group decides to disband. Some members may feel happy over the performance, and some may be unhappy over the stoppage of meeting with group members. Adjourning may also be referred to as mourning, i.e. mourning the adjournment of the group.</a:t>
            </a:r>
          </a:p>
          <a:p>
            <a:r>
              <a:rPr lang="en-AU" sz="1200" kern="1200" dirty="0">
                <a:solidFill>
                  <a:schemeClr val="tx1"/>
                </a:solidFill>
                <a:effectLst/>
                <a:latin typeface="+mn-lt"/>
                <a:ea typeface="+mn-ea"/>
                <a:cs typeface="+mn-cs"/>
              </a:rPr>
              <a:t>The readers must note that the four stages of group development mentioned above for permanent groups are merely suggestive. In reality, several stages may go on simultaneously.</a:t>
            </a:r>
          </a:p>
          <a:p>
            <a:pPr marL="0" indent="0">
              <a:lnSpc>
                <a:spcPct val="150000"/>
              </a:lnSpc>
              <a:buFont typeface="Arial" panose="020B0604020202020204" pitchFamily="34" charset="0"/>
              <a:buNone/>
            </a:pPr>
            <a:endParaRPr lang="en-AU" sz="1200" dirty="0">
              <a:latin typeface="Arial"/>
              <a:cs typeface="Arial"/>
            </a:endParaRPr>
          </a:p>
        </p:txBody>
      </p:sp>
      <p:sp>
        <p:nvSpPr>
          <p:cNvPr id="4" name="Slide Number Placeholder 3"/>
          <p:cNvSpPr>
            <a:spLocks noGrp="1"/>
          </p:cNvSpPr>
          <p:nvPr>
            <p:ph type="sldNum" sz="quarter" idx="10"/>
          </p:nvPr>
        </p:nvSpPr>
        <p:spPr/>
        <p:txBody>
          <a:bodyPr/>
          <a:lstStyle/>
          <a:p>
            <a:fld id="{B28F6417-E8AF-1742-BAF1-7C1F757C9E47}" type="slidenum">
              <a:rPr lang="en-US" smtClean="0"/>
              <a:pPr/>
              <a:t>3</a:t>
            </a:fld>
            <a:endParaRPr lang="en-US" dirty="0"/>
          </a:p>
        </p:txBody>
      </p:sp>
    </p:spTree>
    <p:extLst>
      <p:ext uri="{BB962C8B-B14F-4D97-AF65-F5344CB8AC3E}">
        <p14:creationId xmlns:p14="http://schemas.microsoft.com/office/powerpoint/2010/main" val="3114358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AU" sz="1200" dirty="0">
              <a:latin typeface="Arial"/>
              <a:cs typeface="Arial"/>
            </a:endParaRPr>
          </a:p>
        </p:txBody>
      </p:sp>
      <p:sp>
        <p:nvSpPr>
          <p:cNvPr id="4" name="Slide Number Placeholder 3"/>
          <p:cNvSpPr>
            <a:spLocks noGrp="1"/>
          </p:cNvSpPr>
          <p:nvPr>
            <p:ph type="sldNum" sz="quarter" idx="10"/>
          </p:nvPr>
        </p:nvSpPr>
        <p:spPr/>
        <p:txBody>
          <a:bodyPr/>
          <a:lstStyle/>
          <a:p>
            <a:fld id="{B28F6417-E8AF-1742-BAF1-7C1F757C9E47}" type="slidenum">
              <a:rPr lang="en-US" smtClean="0"/>
              <a:pPr/>
              <a:t>4</a:t>
            </a:fld>
            <a:endParaRPr lang="en-US" dirty="0"/>
          </a:p>
        </p:txBody>
      </p:sp>
    </p:spTree>
    <p:extLst>
      <p:ext uri="{BB962C8B-B14F-4D97-AF65-F5344CB8AC3E}">
        <p14:creationId xmlns:p14="http://schemas.microsoft.com/office/powerpoint/2010/main" val="288331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50" b="1" i="0" kern="1200" dirty="0">
                <a:solidFill>
                  <a:schemeClr val="tx1"/>
                </a:solidFill>
                <a:effectLst/>
                <a:latin typeface="Montserrat" pitchFamily="2" charset="77"/>
                <a:ea typeface="+mn-ea"/>
                <a:cs typeface="+mn-cs"/>
              </a:rPr>
              <a:t>Group Cohesion and Development – Consequences of cohesion</a:t>
            </a:r>
          </a:p>
          <a:p>
            <a:r>
              <a:rPr lang="en-AU" sz="1050" b="1" i="0" kern="1200" dirty="0">
                <a:solidFill>
                  <a:schemeClr val="tx1"/>
                </a:solidFill>
                <a:effectLst/>
                <a:latin typeface="Montserrat" pitchFamily="2" charset="77"/>
                <a:ea typeface="+mn-ea"/>
                <a:cs typeface="+mn-cs"/>
              </a:rPr>
              <a:t>What does cohesion do for a group? Generally speaking we regard cohesive groups more positively than less cohesive groups. </a:t>
            </a:r>
          </a:p>
          <a:p>
            <a:r>
              <a:rPr lang="en-AU" sz="1050" b="1" i="0" kern="1200" dirty="0">
                <a:solidFill>
                  <a:schemeClr val="tx1"/>
                </a:solidFill>
                <a:effectLst/>
                <a:latin typeface="Montserrat" pitchFamily="2" charset="77"/>
                <a:ea typeface="+mn-ea"/>
                <a:cs typeface="+mn-cs"/>
              </a:rPr>
              <a:t>But this is not always the case. Cohesive groups are usually intense groups – very focused groups and this can impact negatively – on group members – on group dynamics. </a:t>
            </a:r>
          </a:p>
          <a:p>
            <a:r>
              <a:rPr lang="en-AU" sz="1050" b="1" i="0" kern="1200" dirty="0">
                <a:solidFill>
                  <a:schemeClr val="tx1"/>
                </a:solidFill>
                <a:effectLst/>
                <a:latin typeface="Montserrat" pitchFamily="2" charset="77"/>
                <a:ea typeface="+mn-ea"/>
                <a:cs typeface="+mn-cs"/>
              </a:rPr>
              <a:t>So let’s look at the positives and the negatives.</a:t>
            </a:r>
          </a:p>
          <a:p>
            <a:r>
              <a:rPr lang="en-AU" sz="1050" b="1" i="0" kern="1200" dirty="0">
                <a:solidFill>
                  <a:schemeClr val="tx1"/>
                </a:solidFill>
                <a:effectLst/>
                <a:latin typeface="Montserrat" pitchFamily="2" charset="77"/>
                <a:ea typeface="+mn-ea"/>
                <a:cs typeface="+mn-cs"/>
              </a:rPr>
              <a:t>From a positive perspective,</a:t>
            </a:r>
          </a:p>
          <a:p>
            <a:pPr lvl="0"/>
            <a:r>
              <a:rPr lang="en-AU" sz="1050" b="1" i="0" kern="1200" dirty="0">
                <a:solidFill>
                  <a:schemeClr val="tx1"/>
                </a:solidFill>
                <a:effectLst/>
                <a:latin typeface="Montserrat" pitchFamily="2" charset="77"/>
                <a:ea typeface="+mn-ea"/>
                <a:cs typeface="+mn-cs"/>
              </a:rPr>
              <a:t>People enjoy being in cohesive groups – it’s not just task completion that gives satisfaction it is but also the quality of relationships.</a:t>
            </a:r>
          </a:p>
          <a:p>
            <a:pPr lvl="0"/>
            <a:r>
              <a:rPr lang="en-AU" sz="1050" b="1" i="0" kern="1200" dirty="0">
                <a:solidFill>
                  <a:schemeClr val="tx1"/>
                </a:solidFill>
                <a:effectLst/>
                <a:latin typeface="Montserrat" pitchFamily="2" charset="77"/>
                <a:ea typeface="+mn-ea"/>
                <a:cs typeface="+mn-cs"/>
              </a:rPr>
              <a:t>Reduced stress in that a unified group with common goals people will feel that they belong. Feel positive and that is bound to decrease overall level of stress. Cohesive groups have higher levels of group engagement and rarely lose their members.</a:t>
            </a:r>
          </a:p>
          <a:p>
            <a:r>
              <a:rPr lang="en-AU" sz="1050" b="1" i="0" u="sng" kern="1200" dirty="0">
                <a:solidFill>
                  <a:schemeClr val="tx1"/>
                </a:solidFill>
                <a:effectLst/>
                <a:latin typeface="Montserrat" pitchFamily="2" charset="77"/>
                <a:ea typeface="+mn-ea"/>
                <a:cs typeface="+mn-cs"/>
              </a:rPr>
              <a:t>From a negative perspective</a:t>
            </a:r>
            <a:r>
              <a:rPr lang="en-AU" sz="1050" b="1" i="0" kern="1200" dirty="0">
                <a:solidFill>
                  <a:schemeClr val="tx1"/>
                </a:solidFill>
                <a:effectLst/>
                <a:latin typeface="Montserrat" pitchFamily="2" charset="77"/>
                <a:ea typeface="+mn-ea"/>
                <a:cs typeface="+mn-cs"/>
              </a:rPr>
              <a:t>,</a:t>
            </a:r>
          </a:p>
          <a:p>
            <a:pPr lvl="0"/>
            <a:r>
              <a:rPr lang="en-AU" sz="1050" b="1" i="0" kern="1200" dirty="0">
                <a:solidFill>
                  <a:schemeClr val="tx1"/>
                </a:solidFill>
                <a:effectLst/>
                <a:latin typeface="Montserrat" pitchFamily="2" charset="77"/>
                <a:ea typeface="+mn-ea"/>
                <a:cs typeface="+mn-cs"/>
              </a:rPr>
              <a:t>Cohesive groups tend to intensify the emotional and social pressures on individual members. </a:t>
            </a:r>
          </a:p>
          <a:p>
            <a:pPr lvl="0"/>
            <a:r>
              <a:rPr lang="en-AU" sz="1050" b="1" i="0" kern="1200" dirty="0">
                <a:solidFill>
                  <a:schemeClr val="tx1"/>
                </a:solidFill>
                <a:effectLst/>
                <a:latin typeface="Montserrat" pitchFamily="2" charset="77"/>
                <a:ea typeface="+mn-ea"/>
                <a:cs typeface="+mn-cs"/>
              </a:rPr>
              <a:t>Pressure to conform is greater. In extreme cases where a group member disagrees the pressure that can be brought to bear on that person can be quite strong – and this can lead to groupthink – which is a deterioration of the quality of decision-making – individual members feel they cannot disagree with the group.</a:t>
            </a:r>
          </a:p>
          <a:p>
            <a:pPr lvl="0"/>
            <a:endParaRPr lang="en-AU" sz="1050" b="1" i="0" kern="1200" dirty="0">
              <a:solidFill>
                <a:schemeClr val="tx1"/>
              </a:solidFill>
              <a:effectLst/>
              <a:latin typeface="Montserrat" pitchFamily="2" charset="77"/>
              <a:ea typeface="+mn-ea"/>
              <a:cs typeface="+mn-cs"/>
            </a:endParaRPr>
          </a:p>
          <a:p>
            <a:r>
              <a:rPr lang="en-AU" sz="1050" b="1" i="0" u="sng" kern="1200" dirty="0">
                <a:solidFill>
                  <a:schemeClr val="tx1"/>
                </a:solidFill>
                <a:effectLst/>
                <a:latin typeface="Montserrat" pitchFamily="2" charset="77"/>
                <a:ea typeface="+mn-ea"/>
                <a:cs typeface="+mn-cs"/>
              </a:rPr>
              <a:t>So what is the relationship between cohesiveness and group productivity?</a:t>
            </a:r>
          </a:p>
          <a:p>
            <a:r>
              <a:rPr lang="en-AU" sz="1050" b="1" i="0" kern="1200" dirty="0">
                <a:solidFill>
                  <a:schemeClr val="tx1"/>
                </a:solidFill>
                <a:effectLst/>
                <a:latin typeface="Montserrat" pitchFamily="2" charset="77"/>
                <a:ea typeface="+mn-ea"/>
                <a:cs typeface="+mn-cs"/>
              </a:rPr>
              <a:t>Generally speaking there is a high correlation between high productivity and group cohesion. A group that is cohesive around task and relationship will experience high productivity. And this is self-reinforcing – when a group succeeds it becomes more cohesive. Success makes a group cohesive.</a:t>
            </a:r>
          </a:p>
          <a:p>
            <a:r>
              <a:rPr lang="en-AU" sz="1050" b="1" i="0" kern="1200" dirty="0">
                <a:solidFill>
                  <a:schemeClr val="tx1"/>
                </a:solidFill>
                <a:effectLst/>
                <a:latin typeface="Montserrat" pitchFamily="2" charset="77"/>
                <a:ea typeface="+mn-ea"/>
                <a:cs typeface="+mn-cs"/>
              </a:rPr>
              <a:t>Finally, a very important moderator of this relationship between group cohesiveness and performance is that of the groups norms. Groups with norms that stress a high work rate – we want to get things done – we want to be productive – we want to achieve, will be the most productive. Groups norms that do not support hard work will be strikingly unproductive. </a:t>
            </a:r>
          </a:p>
          <a:p>
            <a:r>
              <a:rPr lang="en-AU" sz="1050" b="1" i="0" kern="1200" dirty="0">
                <a:solidFill>
                  <a:schemeClr val="tx1"/>
                </a:solidFill>
                <a:effectLst/>
                <a:latin typeface="Montserrat" pitchFamily="2" charset="77"/>
                <a:ea typeface="+mn-ea"/>
                <a:cs typeface="+mn-cs"/>
              </a:rPr>
              <a:t>I am sure you can all reference this from your own experience in groups..</a:t>
            </a:r>
          </a:p>
          <a:p>
            <a:r>
              <a:rPr lang="en-AU" sz="1050" b="1" i="0" kern="1200" dirty="0">
                <a:solidFill>
                  <a:schemeClr val="tx1"/>
                </a:solidFill>
                <a:effectLst/>
                <a:latin typeface="Montserrat" pitchFamily="2" charset="77"/>
                <a:ea typeface="+mn-ea"/>
                <a:cs typeface="+mn-cs"/>
              </a:rPr>
              <a:t> </a:t>
            </a:r>
          </a:p>
          <a:p>
            <a:pPr>
              <a:lnSpc>
                <a:spcPct val="150000"/>
              </a:lnSpc>
              <a:spcAft>
                <a:spcPts val="800"/>
              </a:spcAft>
            </a:pP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AU" sz="1200" dirty="0">
              <a:latin typeface="Arial"/>
              <a:cs typeface="Arial"/>
            </a:endParaRPr>
          </a:p>
        </p:txBody>
      </p:sp>
      <p:sp>
        <p:nvSpPr>
          <p:cNvPr id="4" name="Slide Number Placeholder 3"/>
          <p:cNvSpPr>
            <a:spLocks noGrp="1"/>
          </p:cNvSpPr>
          <p:nvPr>
            <p:ph type="sldNum" sz="quarter" idx="10"/>
          </p:nvPr>
        </p:nvSpPr>
        <p:spPr/>
        <p:txBody>
          <a:bodyPr/>
          <a:lstStyle/>
          <a:p>
            <a:fld id="{B28F6417-E8AF-1742-BAF1-7C1F757C9E47}" type="slidenum">
              <a:rPr lang="en-US" smtClean="0"/>
              <a:pPr/>
              <a:t>5</a:t>
            </a:fld>
            <a:endParaRPr lang="en-US" dirty="0"/>
          </a:p>
        </p:txBody>
      </p:sp>
    </p:spTree>
    <p:extLst>
      <p:ext uri="{BB962C8B-B14F-4D97-AF65-F5344CB8AC3E}">
        <p14:creationId xmlns:p14="http://schemas.microsoft.com/office/powerpoint/2010/main" val="239102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AU" sz="1200" dirty="0">
              <a:latin typeface="Arial"/>
              <a:cs typeface="Arial"/>
            </a:endParaRPr>
          </a:p>
        </p:txBody>
      </p:sp>
      <p:sp>
        <p:nvSpPr>
          <p:cNvPr id="4" name="Slide Number Placeholder 3"/>
          <p:cNvSpPr>
            <a:spLocks noGrp="1"/>
          </p:cNvSpPr>
          <p:nvPr>
            <p:ph type="sldNum" sz="quarter" idx="10"/>
          </p:nvPr>
        </p:nvSpPr>
        <p:spPr/>
        <p:txBody>
          <a:bodyPr/>
          <a:lstStyle/>
          <a:p>
            <a:fld id="{B28F6417-E8AF-1742-BAF1-7C1F757C9E47}" type="slidenum">
              <a:rPr lang="en-US" smtClean="0"/>
              <a:pPr/>
              <a:t>7</a:t>
            </a:fld>
            <a:endParaRPr lang="en-US" dirty="0"/>
          </a:p>
        </p:txBody>
      </p:sp>
    </p:spTree>
    <p:extLst>
      <p:ext uri="{BB962C8B-B14F-4D97-AF65-F5344CB8AC3E}">
        <p14:creationId xmlns:p14="http://schemas.microsoft.com/office/powerpoint/2010/main" val="130938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4800-BB3C-461D-9D89-11D77E8F9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FCCBDF-495B-47CA-9255-3419153C6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44A6B17-55E2-4C62-B0C4-4E10C30C0A14}"/>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D7AED306-5670-4457-A8DB-B1831D8EB5C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A2432B-99D0-4A26-8EF3-13D9219C3970}"/>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48350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B381-9712-482B-B338-F5A5911549C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5D6574E-1B03-4C13-895B-B703B01AC0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7D6B8B-D290-4DD8-B58C-A42850CB7A86}"/>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03CE143C-ECD2-45BF-A4FB-3E40F95151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79E3E2-6831-466F-B675-DFE07BEE7188}"/>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46524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5E42F7-6372-4F4E-85F2-08C6B9E108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579867A-01B4-420C-9D19-F57FE50543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DA68D7-E046-40AB-A3D2-BAE09EDDD4B8}"/>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854B1138-4443-4DC4-8E7D-467DBA9950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502268B-AD82-47FD-8728-BD97F126E378}"/>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160649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1"/>
            <a:ext cx="12192001" cy="1202633"/>
          </a:xfrm>
          <a:prstGeom prst="rect">
            <a:avLst/>
          </a:prstGeom>
          <a:solidFill>
            <a:srgbClr val="343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solidFill>
                <a:srgbClr val="343638"/>
              </a:solidFill>
              <a:latin typeface="Montserrat" pitchFamily="2" charset="77"/>
            </a:endParaRPr>
          </a:p>
        </p:txBody>
      </p:sp>
      <p:sp>
        <p:nvSpPr>
          <p:cNvPr id="13" name="Title 1">
            <a:extLst>
              <a:ext uri="{FF2B5EF4-FFF2-40B4-BE49-F238E27FC236}">
                <a16:creationId xmlns:a16="http://schemas.microsoft.com/office/drawing/2014/main" id="{F330D4FA-A435-6F40-AF7C-09CB2861BD9F}"/>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FFEC00"/>
                </a:solidFill>
              </a:defRPr>
            </a:lvl1pPr>
          </a:lstStyle>
          <a:p>
            <a:r>
              <a:rPr lang="en-GB" dirty="0"/>
              <a:t>Click to edit Master title style</a:t>
            </a:r>
            <a:endParaRPr lang="en-US" dirty="0"/>
          </a:p>
        </p:txBody>
      </p:sp>
      <p:sp>
        <p:nvSpPr>
          <p:cNvPr id="14" name="Text Placeholder 2">
            <a:extLst>
              <a:ext uri="{FF2B5EF4-FFF2-40B4-BE49-F238E27FC236}">
                <a16:creationId xmlns:a16="http://schemas.microsoft.com/office/drawing/2014/main" id="{8A5C92E7-459D-D445-8484-6DE7DF9E718B}"/>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396715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84873577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7826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08392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303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2894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0830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473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9276-6FCD-4ED0-B076-C8C810A0A7C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2BA3B9-B002-43DB-835E-8D08587E28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25DCA-FD77-4F43-90CE-C7C569534E6A}"/>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F5075C9F-3535-4E6B-8E7C-F6B713D28F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07F02B-8C8B-4E15-B7BA-2F45FBD3F6F3}"/>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113529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222168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167667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5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5848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311351972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9247287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3401845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Box 4"/>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 name="Rectangle 7"/>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7"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24929925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31BD-A8D8-4929-84E9-40E3DE638F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A436782-1F5B-4B49-807A-49604E152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315E4-1D5B-418C-A86F-649973EB79AA}"/>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A65072FF-A58E-4B13-8434-EC72AA4B23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A3B0E8-E2D5-4565-9C5C-0B382BFACD1A}"/>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272321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EBBE0-6368-49E8-BDC8-EAF6A4758AC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DBE344E-F934-4F30-8DD5-B5766ECEC7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024A521-CCB6-4816-8028-FE424483D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7D0ABE2-98C9-42C7-AAE2-E859FDB9A60F}"/>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6" name="Footer Placeholder 5">
            <a:extLst>
              <a:ext uri="{FF2B5EF4-FFF2-40B4-BE49-F238E27FC236}">
                <a16:creationId xmlns:a16="http://schemas.microsoft.com/office/drawing/2014/main" id="{51E723A9-949D-42E8-A982-0EAE2A4BAE0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BA72C-9AF2-4A72-B125-D4409B5B34D8}"/>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462153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D4EB-B5B9-478E-B030-FA6598782B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483E81C-BAB1-4A08-BAD5-33BD735C96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34E54-1190-4781-A99B-322F8A2C70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EA5F775-0773-49C7-B9EA-F9F80F12B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51598-9060-4561-8AAB-CBFB864FAD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FE550B-1551-44B3-B299-1564A61F2A2A}"/>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8" name="Footer Placeholder 7">
            <a:extLst>
              <a:ext uri="{FF2B5EF4-FFF2-40B4-BE49-F238E27FC236}">
                <a16:creationId xmlns:a16="http://schemas.microsoft.com/office/drawing/2014/main" id="{16C53520-AA02-4B3D-B0F0-5DC5BA82A9F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EFB5148-BBE0-4769-B2AD-8738274DD6C8}"/>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11935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9352-5758-48E2-B68E-C41C272FF14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D8736D8-2015-4F9A-BC1C-E0CAEB0D9256}"/>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4" name="Footer Placeholder 3">
            <a:extLst>
              <a:ext uri="{FF2B5EF4-FFF2-40B4-BE49-F238E27FC236}">
                <a16:creationId xmlns:a16="http://schemas.microsoft.com/office/drawing/2014/main" id="{2293ACAE-A7DE-4E6E-B808-7657F1B152C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570F5EB-E3D9-4E3A-835D-653587F97D12}"/>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60537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BE6E31-F02F-4152-BD32-BAAEAF6D092F}"/>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3" name="Footer Placeholder 2">
            <a:extLst>
              <a:ext uri="{FF2B5EF4-FFF2-40B4-BE49-F238E27FC236}">
                <a16:creationId xmlns:a16="http://schemas.microsoft.com/office/drawing/2014/main" id="{2F402375-3512-4611-968B-C8971B81957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4FA8B34-DD28-49CB-96E1-F9DBF9111E95}"/>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1962752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3EBF-E6F6-40A7-A64D-20BE68895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0C1C0D3-C4BD-4E84-B850-4F023C599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BEDFB8A-ACDF-4BAB-9B42-DFB3BA171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31C37-F9BE-4D09-B42B-9C8F5976669B}"/>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6" name="Footer Placeholder 5">
            <a:extLst>
              <a:ext uri="{FF2B5EF4-FFF2-40B4-BE49-F238E27FC236}">
                <a16:creationId xmlns:a16="http://schemas.microsoft.com/office/drawing/2014/main" id="{98D727BD-2B01-4106-B916-F4F6710872C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0A891F-8202-43CD-AA39-856E4CCDB4E1}"/>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22315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23B5-2367-4B3B-8E7A-648C9C5C9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6434068-FDFE-45CC-AA8A-FFD7F50FC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22B01D0-4C10-4F81-BCA9-A330EC89B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20F6F-1F6F-426A-88DC-9D8028034A3C}"/>
              </a:ext>
            </a:extLst>
          </p:cNvPr>
          <p:cNvSpPr>
            <a:spLocks noGrp="1"/>
          </p:cNvSpPr>
          <p:nvPr>
            <p:ph type="dt" sz="half" idx="10"/>
          </p:nvPr>
        </p:nvSpPr>
        <p:spPr/>
        <p:txBody>
          <a:bodyPr/>
          <a:lstStyle/>
          <a:p>
            <a:fld id="{052CF6CC-9AA3-4A6A-B2F5-19A05D34BE4C}" type="datetimeFigureOut">
              <a:rPr lang="en-AU" smtClean="0"/>
              <a:t>21/12/2022</a:t>
            </a:fld>
            <a:endParaRPr lang="en-AU"/>
          </a:p>
        </p:txBody>
      </p:sp>
      <p:sp>
        <p:nvSpPr>
          <p:cNvPr id="6" name="Footer Placeholder 5">
            <a:extLst>
              <a:ext uri="{FF2B5EF4-FFF2-40B4-BE49-F238E27FC236}">
                <a16:creationId xmlns:a16="http://schemas.microsoft.com/office/drawing/2014/main" id="{37C79920-D067-40C5-8A41-0CCBC4750B7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7CC4FFE-FF8C-4EC4-B26E-9FCBDAA0B6EF}"/>
              </a:ext>
            </a:extLst>
          </p:cNvPr>
          <p:cNvSpPr>
            <a:spLocks noGrp="1"/>
          </p:cNvSpPr>
          <p:nvPr>
            <p:ph type="sldNum" sz="quarter" idx="12"/>
          </p:nvPr>
        </p:nvSpPr>
        <p:spPr/>
        <p:txBody>
          <a:bodyPr/>
          <a:lstStyle/>
          <a:p>
            <a:fld id="{CD5535B4-1216-4976-B1BC-63B99270D6D1}" type="slidenum">
              <a:rPr lang="en-AU" smtClean="0"/>
              <a:t>‹#›</a:t>
            </a:fld>
            <a:endParaRPr lang="en-AU"/>
          </a:p>
        </p:txBody>
      </p:sp>
    </p:spTree>
    <p:extLst>
      <p:ext uri="{BB962C8B-B14F-4D97-AF65-F5344CB8AC3E}">
        <p14:creationId xmlns:p14="http://schemas.microsoft.com/office/powerpoint/2010/main" val="3856369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F1B95-6BC2-41B9-8A2D-BD9874CD83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4DC85E9-F44F-42DA-9B1E-F0FFBC49D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FC4DAE1-999E-4CEB-A72B-818463A11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CF6CC-9AA3-4A6A-B2F5-19A05D34BE4C}" type="datetimeFigureOut">
              <a:rPr lang="en-AU" smtClean="0"/>
              <a:t>21/12/2022</a:t>
            </a:fld>
            <a:endParaRPr lang="en-AU"/>
          </a:p>
        </p:txBody>
      </p:sp>
      <p:sp>
        <p:nvSpPr>
          <p:cNvPr id="5" name="Footer Placeholder 4">
            <a:extLst>
              <a:ext uri="{FF2B5EF4-FFF2-40B4-BE49-F238E27FC236}">
                <a16:creationId xmlns:a16="http://schemas.microsoft.com/office/drawing/2014/main" id="{0B7E1019-8521-41C6-A9EA-A35B7B050A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4C3533E-457C-498A-A243-9C73790B8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5535B4-1216-4976-B1BC-63B99270D6D1}" type="slidenum">
              <a:rPr lang="en-AU" smtClean="0"/>
              <a:t>‹#›</a:t>
            </a:fld>
            <a:endParaRPr lang="en-AU"/>
          </a:p>
        </p:txBody>
      </p:sp>
    </p:spTree>
    <p:extLst>
      <p:ext uri="{BB962C8B-B14F-4D97-AF65-F5344CB8AC3E}">
        <p14:creationId xmlns:p14="http://schemas.microsoft.com/office/powerpoint/2010/main" val="863582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12/21/2022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24932812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96654" y="4169139"/>
            <a:ext cx="11273046" cy="1676100"/>
          </a:xfrm>
        </p:spPr>
        <p:txBody>
          <a:bodyPr/>
          <a:lstStyle/>
          <a:p>
            <a:r>
              <a:rPr lang="en-US" sz="4000" b="1" dirty="0"/>
              <a:t>Teamwork as a Core Professional Competency</a:t>
            </a:r>
            <a:br>
              <a:rPr lang="en-US" sz="4000" b="1" dirty="0"/>
            </a:br>
            <a:r>
              <a:rPr lang="en-US" sz="4000" b="1" dirty="0"/>
              <a:t>Presentation 2: Group Development &amp; Cohesion</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838" y="1687422"/>
            <a:ext cx="7850777" cy="1644302"/>
          </a:xfrm>
          <a:prstGeom prst="rect">
            <a:avLst/>
          </a:prstGeom>
        </p:spPr>
      </p:pic>
      <p:sp>
        <p:nvSpPr>
          <p:cNvPr id="5" name="Rectangle 4">
            <a:extLst>
              <a:ext uri="{FF2B5EF4-FFF2-40B4-BE49-F238E27FC236}">
                <a16:creationId xmlns:a16="http://schemas.microsoft.com/office/drawing/2014/main" id="{8A3809ED-A186-401B-8B5C-F39842AA896B}"/>
              </a:ext>
            </a:extLst>
          </p:cNvPr>
          <p:cNvSpPr/>
          <p:nvPr/>
        </p:nvSpPr>
        <p:spPr>
          <a:xfrm>
            <a:off x="286231" y="366430"/>
            <a:ext cx="9862457" cy="646331"/>
          </a:xfrm>
          <a:prstGeom prst="rect">
            <a:avLst/>
          </a:prstGeom>
        </p:spPr>
        <p:txBody>
          <a:bodyPr wrap="square">
            <a:spAutoFit/>
          </a:bodyPr>
          <a:lstStyle/>
          <a:p>
            <a:pPr marL="118872" lvl="0">
              <a:spcBef>
                <a:spcPts val="600"/>
              </a:spcBef>
              <a:spcAft>
                <a:spcPts val="600"/>
              </a:spcAft>
            </a:pPr>
            <a:r>
              <a:rPr lang="en-AU" sz="3600" b="1" dirty="0">
                <a:solidFill>
                  <a:prstClr val="white"/>
                </a:solidFill>
                <a:latin typeface="Calibri Light" panose="020F0302020204030204" pitchFamily="34" charset="0"/>
                <a:cs typeface="Calibri Light" panose="020F0302020204030204" pitchFamily="34" charset="0"/>
              </a:rPr>
              <a:t>Professional Capabilities for a Digital World</a:t>
            </a:r>
          </a:p>
        </p:txBody>
      </p:sp>
      <p:pic>
        <p:nvPicPr>
          <p:cNvPr id="11" name="Audio 10">
            <a:hlinkClick r:id="" action="ppaction://media"/>
            <a:extLst>
              <a:ext uri="{FF2B5EF4-FFF2-40B4-BE49-F238E27FC236}">
                <a16:creationId xmlns:a16="http://schemas.microsoft.com/office/drawing/2014/main" id="{EE8687CC-ACF1-4D66-AAC3-BE53B10F63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36288"/>
    </mc:Choice>
    <mc:Fallback>
      <p:transition spd="slow" advTm="3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675248" y="1"/>
            <a:ext cx="10402015" cy="1202633"/>
          </a:xfrm>
        </p:spPr>
        <p:txBody>
          <a:bodyPr>
            <a:normAutofit/>
          </a:bodyPr>
          <a:lstStyle/>
          <a:p>
            <a:r>
              <a:rPr lang="en-AU" sz="3600" b="1" dirty="0">
                <a:solidFill>
                  <a:schemeClr val="bg1"/>
                </a:solidFill>
              </a:rPr>
              <a:t>Why do we look at Group Dynamics?</a:t>
            </a:r>
          </a:p>
        </p:txBody>
      </p:sp>
      <p:sp>
        <p:nvSpPr>
          <p:cNvPr id="4" name="Rectangle 3">
            <a:extLst>
              <a:ext uri="{FF2B5EF4-FFF2-40B4-BE49-F238E27FC236}">
                <a16:creationId xmlns:a16="http://schemas.microsoft.com/office/drawing/2014/main" id="{E7C68FA5-6018-4640-9161-35A7F1FCBB6E}"/>
              </a:ext>
            </a:extLst>
          </p:cNvPr>
          <p:cNvSpPr/>
          <p:nvPr/>
        </p:nvSpPr>
        <p:spPr>
          <a:xfrm>
            <a:off x="7451186" y="1458906"/>
            <a:ext cx="4740813" cy="5170646"/>
          </a:xfrm>
          <a:prstGeom prst="rect">
            <a:avLst/>
          </a:prstGeom>
        </p:spPr>
        <p:txBody>
          <a:bodyPr wrap="square">
            <a:spAutoFit/>
          </a:bodyPr>
          <a:lstStyle/>
          <a:p>
            <a:pPr marL="285750" lvl="0" indent="-285750" defTabSz="914400">
              <a:buFont typeface="Arial" panose="020B0604020202020204" pitchFamily="34" charset="0"/>
              <a:buChar char="•"/>
            </a:pPr>
            <a:r>
              <a:rPr lang="en-AU" sz="2400" dirty="0">
                <a:solidFill>
                  <a:srgbClr val="000000"/>
                </a:solidFill>
                <a:latin typeface="Open Sans"/>
              </a:rPr>
              <a:t>Why do some groups fail and others succeed?</a:t>
            </a:r>
          </a:p>
          <a:p>
            <a:pPr marL="285750" lvl="0" indent="-285750" defTabSz="914400">
              <a:buFont typeface="Arial" panose="020B0604020202020204" pitchFamily="34" charset="0"/>
              <a:buChar char="•"/>
            </a:pPr>
            <a:endParaRPr lang="en-AU" sz="2400" dirty="0">
              <a:solidFill>
                <a:srgbClr val="000000"/>
              </a:solidFill>
              <a:latin typeface="Open Sans"/>
            </a:endParaRPr>
          </a:p>
          <a:p>
            <a:pPr marL="285750" lvl="0" indent="-285750" defTabSz="914400">
              <a:buFont typeface="Arial" panose="020B0604020202020204" pitchFamily="34" charset="0"/>
              <a:buChar char="•"/>
            </a:pPr>
            <a:r>
              <a:rPr lang="en-AU" sz="2400" dirty="0">
                <a:solidFill>
                  <a:srgbClr val="000000"/>
                </a:solidFill>
                <a:latin typeface="Open Sans"/>
              </a:rPr>
              <a:t>Why do some groups have great meetings with great attendance?</a:t>
            </a:r>
          </a:p>
          <a:p>
            <a:pPr marL="285750" lvl="0" indent="-285750" defTabSz="914400">
              <a:buFont typeface="Arial" panose="020B0604020202020204" pitchFamily="34" charset="0"/>
              <a:buChar char="•"/>
            </a:pPr>
            <a:endParaRPr lang="en-AU" sz="2400" dirty="0">
              <a:solidFill>
                <a:srgbClr val="000000"/>
              </a:solidFill>
              <a:latin typeface="Open Sans"/>
            </a:endParaRPr>
          </a:p>
          <a:p>
            <a:pPr marL="285750" lvl="0" indent="-285750" defTabSz="914400">
              <a:buFont typeface="Arial" panose="020B0604020202020204" pitchFamily="34" charset="0"/>
              <a:buChar char="•"/>
            </a:pPr>
            <a:r>
              <a:rPr lang="en-AU" sz="2400" dirty="0">
                <a:solidFill>
                  <a:srgbClr val="000000"/>
                </a:solidFill>
                <a:latin typeface="Open Sans"/>
              </a:rPr>
              <a:t>Why do some groups generate conflict and others collaboration?</a:t>
            </a:r>
          </a:p>
          <a:p>
            <a:pPr marL="285750" lvl="0" indent="-285750" defTabSz="914400">
              <a:buFont typeface="Arial" panose="020B0604020202020204" pitchFamily="34" charset="0"/>
              <a:buChar char="•"/>
            </a:pPr>
            <a:endParaRPr lang="en-AU" sz="2400" dirty="0">
              <a:solidFill>
                <a:srgbClr val="000000"/>
              </a:solidFill>
              <a:latin typeface="Open Sans"/>
            </a:endParaRPr>
          </a:p>
          <a:p>
            <a:pPr marL="285750" lvl="0" indent="-285750" defTabSz="914400">
              <a:buFont typeface="Arial" panose="020B0604020202020204" pitchFamily="34" charset="0"/>
              <a:buChar char="•"/>
            </a:pPr>
            <a:r>
              <a:rPr lang="en-AU" sz="2400" dirty="0">
                <a:solidFill>
                  <a:srgbClr val="000000"/>
                </a:solidFill>
                <a:latin typeface="Open Sans"/>
              </a:rPr>
              <a:t>Why does this happen a lot in Uni assignment groups?</a:t>
            </a:r>
          </a:p>
          <a:p>
            <a:pPr marL="285750" lvl="0" indent="-285750" defTabSz="914400">
              <a:buFont typeface="Arial" panose="020B0604020202020204" pitchFamily="34" charset="0"/>
              <a:buChar char="•"/>
            </a:pPr>
            <a:endParaRPr lang="en-AU" dirty="0">
              <a:solidFill>
                <a:srgbClr val="000000"/>
              </a:solidFill>
              <a:latin typeface="Open Sans"/>
            </a:endParaRPr>
          </a:p>
        </p:txBody>
      </p:sp>
      <p:pic>
        <p:nvPicPr>
          <p:cNvPr id="2052" name="Picture 4" descr="Image result for politicians fighting">
            <a:extLst>
              <a:ext uri="{FF2B5EF4-FFF2-40B4-BE49-F238E27FC236}">
                <a16:creationId xmlns:a16="http://schemas.microsoft.com/office/drawing/2014/main" id="{CA730530-6A51-453A-9F93-E9B3997C2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202633"/>
            <a:ext cx="7399606" cy="565536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FDC5587E-164B-4460-A5A8-B2CB734E6C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2079136"/>
      </p:ext>
    </p:extLst>
  </p:cSld>
  <p:clrMapOvr>
    <a:masterClrMapping/>
  </p:clrMapOvr>
  <mc:AlternateContent xmlns:mc="http://schemas.openxmlformats.org/markup-compatibility/2006" xmlns:p14="http://schemas.microsoft.com/office/powerpoint/2010/main">
    <mc:Choice Requires="p14">
      <p:transition spd="slow" p14:dur="2000" advTm="84352"/>
    </mc:Choice>
    <mc:Fallback xmlns="">
      <p:transition spd="slow" advTm="8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269371" y="0"/>
            <a:ext cx="12096799" cy="1202633"/>
          </a:xfrm>
        </p:spPr>
        <p:txBody>
          <a:bodyPr>
            <a:normAutofit/>
          </a:bodyPr>
          <a:lstStyle/>
          <a:p>
            <a:r>
              <a:rPr lang="en-AU" sz="3600" b="1" dirty="0">
                <a:solidFill>
                  <a:schemeClr val="bg1"/>
                </a:solidFill>
              </a:rPr>
              <a:t>Tuckman’s Theory of Group Development: How do Groups Develop?</a:t>
            </a:r>
          </a:p>
        </p:txBody>
      </p:sp>
      <p:sp>
        <p:nvSpPr>
          <p:cNvPr id="57" name="Rectangle: Rounded Corners 9">
            <a:extLst>
              <a:ext uri="{FF2B5EF4-FFF2-40B4-BE49-F238E27FC236}">
                <a16:creationId xmlns:a16="http://schemas.microsoft.com/office/drawing/2014/main" id="{E0EB70DB-61C7-41DD-AF67-892F6FD0C72E}"/>
              </a:ext>
            </a:extLst>
          </p:cNvPr>
          <p:cNvSpPr/>
          <p:nvPr/>
        </p:nvSpPr>
        <p:spPr>
          <a:xfrm>
            <a:off x="2663925" y="1651938"/>
            <a:ext cx="7760042" cy="72557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Rounded Corners 10">
            <a:extLst>
              <a:ext uri="{FF2B5EF4-FFF2-40B4-BE49-F238E27FC236}">
                <a16:creationId xmlns:a16="http://schemas.microsoft.com/office/drawing/2014/main" id="{D31B8C38-9B40-4F4D-A6C7-11FBBED6AD8E}"/>
              </a:ext>
            </a:extLst>
          </p:cNvPr>
          <p:cNvSpPr/>
          <p:nvPr/>
        </p:nvSpPr>
        <p:spPr>
          <a:xfrm>
            <a:off x="1746859" y="2649011"/>
            <a:ext cx="8677108" cy="790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Rounded Corners 11">
            <a:extLst>
              <a:ext uri="{FF2B5EF4-FFF2-40B4-BE49-F238E27FC236}">
                <a16:creationId xmlns:a16="http://schemas.microsoft.com/office/drawing/2014/main" id="{E09A696C-5857-4FD3-80D6-6DA27F6FE393}"/>
              </a:ext>
            </a:extLst>
          </p:cNvPr>
          <p:cNvSpPr/>
          <p:nvPr/>
        </p:nvSpPr>
        <p:spPr>
          <a:xfrm>
            <a:off x="1746859" y="3681295"/>
            <a:ext cx="8677108" cy="790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Rounded Corners 12">
            <a:extLst>
              <a:ext uri="{FF2B5EF4-FFF2-40B4-BE49-F238E27FC236}">
                <a16:creationId xmlns:a16="http://schemas.microsoft.com/office/drawing/2014/main" id="{00B4C352-7880-46C0-B00A-AA8525C8A32D}"/>
              </a:ext>
            </a:extLst>
          </p:cNvPr>
          <p:cNvSpPr/>
          <p:nvPr/>
        </p:nvSpPr>
        <p:spPr>
          <a:xfrm>
            <a:off x="1746859" y="4680502"/>
            <a:ext cx="8677108" cy="790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ectangle: Rounded Corners 13">
            <a:extLst>
              <a:ext uri="{FF2B5EF4-FFF2-40B4-BE49-F238E27FC236}">
                <a16:creationId xmlns:a16="http://schemas.microsoft.com/office/drawing/2014/main" id="{5891A50F-6407-4983-A511-A7563A911E7F}"/>
              </a:ext>
            </a:extLst>
          </p:cNvPr>
          <p:cNvSpPr/>
          <p:nvPr/>
        </p:nvSpPr>
        <p:spPr>
          <a:xfrm>
            <a:off x="1689194" y="5664018"/>
            <a:ext cx="8677108" cy="790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Down 18">
            <a:extLst>
              <a:ext uri="{FF2B5EF4-FFF2-40B4-BE49-F238E27FC236}">
                <a16:creationId xmlns:a16="http://schemas.microsoft.com/office/drawing/2014/main" id="{C3DBA8BF-6612-4CB0-BDE5-B4C9B62664C9}"/>
              </a:ext>
            </a:extLst>
          </p:cNvPr>
          <p:cNvSpPr/>
          <p:nvPr/>
        </p:nvSpPr>
        <p:spPr>
          <a:xfrm>
            <a:off x="1746859" y="3130667"/>
            <a:ext cx="676136" cy="785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Down 19">
            <a:extLst>
              <a:ext uri="{FF2B5EF4-FFF2-40B4-BE49-F238E27FC236}">
                <a16:creationId xmlns:a16="http://schemas.microsoft.com/office/drawing/2014/main" id="{4D76F4BC-2F41-4675-81CB-7BF4F35D6CDD}"/>
              </a:ext>
            </a:extLst>
          </p:cNvPr>
          <p:cNvSpPr/>
          <p:nvPr/>
        </p:nvSpPr>
        <p:spPr>
          <a:xfrm>
            <a:off x="1746859" y="4241948"/>
            <a:ext cx="676136" cy="785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4" name="Rectangle: Rounded Corners 15">
            <a:extLst>
              <a:ext uri="{FF2B5EF4-FFF2-40B4-BE49-F238E27FC236}">
                <a16:creationId xmlns:a16="http://schemas.microsoft.com/office/drawing/2014/main" id="{FC623F20-F079-4E79-9FBB-50D7AB381B88}"/>
              </a:ext>
            </a:extLst>
          </p:cNvPr>
          <p:cNvSpPr/>
          <p:nvPr/>
        </p:nvSpPr>
        <p:spPr>
          <a:xfrm>
            <a:off x="1746859" y="1651937"/>
            <a:ext cx="8677108" cy="790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Arrow: Down 64">
            <a:extLst>
              <a:ext uri="{FF2B5EF4-FFF2-40B4-BE49-F238E27FC236}">
                <a16:creationId xmlns:a16="http://schemas.microsoft.com/office/drawing/2014/main" id="{FFD1898C-141D-4DB1-9A71-7AB213C805D9}"/>
              </a:ext>
            </a:extLst>
          </p:cNvPr>
          <p:cNvSpPr/>
          <p:nvPr/>
        </p:nvSpPr>
        <p:spPr>
          <a:xfrm>
            <a:off x="1746859" y="2108660"/>
            <a:ext cx="676136" cy="785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Arrow: Down 20">
            <a:extLst>
              <a:ext uri="{FF2B5EF4-FFF2-40B4-BE49-F238E27FC236}">
                <a16:creationId xmlns:a16="http://schemas.microsoft.com/office/drawing/2014/main" id="{A8ACAAB3-83E9-411D-A47C-CB3AFA21BAA5}"/>
              </a:ext>
            </a:extLst>
          </p:cNvPr>
          <p:cNvSpPr/>
          <p:nvPr/>
        </p:nvSpPr>
        <p:spPr>
          <a:xfrm>
            <a:off x="1746859" y="5355537"/>
            <a:ext cx="676136" cy="785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TextBox 66">
            <a:extLst>
              <a:ext uri="{FF2B5EF4-FFF2-40B4-BE49-F238E27FC236}">
                <a16:creationId xmlns:a16="http://schemas.microsoft.com/office/drawing/2014/main" id="{86F4B406-D724-4B1A-AAAD-D54B1B27DCE8}"/>
              </a:ext>
            </a:extLst>
          </p:cNvPr>
          <p:cNvSpPr txBox="1"/>
          <p:nvPr/>
        </p:nvSpPr>
        <p:spPr>
          <a:xfrm>
            <a:off x="2663925" y="1744029"/>
            <a:ext cx="7482742" cy="646331"/>
          </a:xfrm>
          <a:prstGeom prst="rect">
            <a:avLst/>
          </a:prstGeom>
          <a:noFill/>
        </p:spPr>
        <p:txBody>
          <a:bodyPr wrap="square" rtlCol="0">
            <a:spAutoFit/>
          </a:bodyPr>
          <a:lstStyle/>
          <a:p>
            <a:r>
              <a:rPr lang="en-AU" dirty="0"/>
              <a:t>FORMING (Orientation)</a:t>
            </a:r>
          </a:p>
          <a:p>
            <a:r>
              <a:rPr lang="en-AU" dirty="0"/>
              <a:t>	</a:t>
            </a:r>
            <a:r>
              <a:rPr lang="en-AU" sz="1400" dirty="0"/>
              <a:t>Group members get to know each other, uncertainty</a:t>
            </a:r>
          </a:p>
        </p:txBody>
      </p:sp>
      <p:sp>
        <p:nvSpPr>
          <p:cNvPr id="68" name="TextBox 67">
            <a:extLst>
              <a:ext uri="{FF2B5EF4-FFF2-40B4-BE49-F238E27FC236}">
                <a16:creationId xmlns:a16="http://schemas.microsoft.com/office/drawing/2014/main" id="{F592A2B1-C722-45EC-98B5-6D46D5469FE8}"/>
              </a:ext>
            </a:extLst>
          </p:cNvPr>
          <p:cNvSpPr txBox="1"/>
          <p:nvPr/>
        </p:nvSpPr>
        <p:spPr>
          <a:xfrm>
            <a:off x="2655688" y="2667662"/>
            <a:ext cx="7482742" cy="646331"/>
          </a:xfrm>
          <a:prstGeom prst="rect">
            <a:avLst/>
          </a:prstGeom>
          <a:noFill/>
        </p:spPr>
        <p:txBody>
          <a:bodyPr wrap="square" rtlCol="0">
            <a:spAutoFit/>
          </a:bodyPr>
          <a:lstStyle/>
          <a:p>
            <a:r>
              <a:rPr lang="en-AU" dirty="0"/>
              <a:t>STORMING (Conflict)</a:t>
            </a:r>
          </a:p>
          <a:p>
            <a:r>
              <a:rPr lang="en-AU" dirty="0"/>
              <a:t>	</a:t>
            </a:r>
            <a:r>
              <a:rPr lang="en-AU" sz="1400" dirty="0"/>
              <a:t>Period of conflict, characterised by disagreement</a:t>
            </a:r>
          </a:p>
        </p:txBody>
      </p:sp>
      <p:sp>
        <p:nvSpPr>
          <p:cNvPr id="69" name="TextBox 68">
            <a:extLst>
              <a:ext uri="{FF2B5EF4-FFF2-40B4-BE49-F238E27FC236}">
                <a16:creationId xmlns:a16="http://schemas.microsoft.com/office/drawing/2014/main" id="{B90456BC-98F0-46CB-8FBC-3722C9B2F532}"/>
              </a:ext>
            </a:extLst>
          </p:cNvPr>
          <p:cNvSpPr txBox="1"/>
          <p:nvPr/>
        </p:nvSpPr>
        <p:spPr>
          <a:xfrm>
            <a:off x="2655688" y="3748326"/>
            <a:ext cx="7482742" cy="646331"/>
          </a:xfrm>
          <a:prstGeom prst="rect">
            <a:avLst/>
          </a:prstGeom>
          <a:noFill/>
        </p:spPr>
        <p:txBody>
          <a:bodyPr wrap="square" rtlCol="0">
            <a:spAutoFit/>
          </a:bodyPr>
          <a:lstStyle/>
          <a:p>
            <a:r>
              <a:rPr lang="en-AU" dirty="0"/>
              <a:t>NORMING (Structure)</a:t>
            </a:r>
          </a:p>
          <a:p>
            <a:r>
              <a:rPr lang="en-AU" dirty="0"/>
              <a:t>	</a:t>
            </a:r>
            <a:r>
              <a:rPr lang="en-AU" sz="1400" dirty="0"/>
              <a:t>Group settles conflict, agrees on roles, standards and procedures</a:t>
            </a:r>
          </a:p>
        </p:txBody>
      </p:sp>
      <p:sp>
        <p:nvSpPr>
          <p:cNvPr id="70" name="TextBox 69">
            <a:extLst>
              <a:ext uri="{FF2B5EF4-FFF2-40B4-BE49-F238E27FC236}">
                <a16:creationId xmlns:a16="http://schemas.microsoft.com/office/drawing/2014/main" id="{E202012F-D4FF-40EF-9364-96E21FC6F679}"/>
              </a:ext>
            </a:extLst>
          </p:cNvPr>
          <p:cNvSpPr txBox="1"/>
          <p:nvPr/>
        </p:nvSpPr>
        <p:spPr>
          <a:xfrm>
            <a:off x="2653277" y="4780610"/>
            <a:ext cx="7482742" cy="646331"/>
          </a:xfrm>
          <a:prstGeom prst="rect">
            <a:avLst/>
          </a:prstGeom>
          <a:noFill/>
        </p:spPr>
        <p:txBody>
          <a:bodyPr wrap="square" rtlCol="0">
            <a:spAutoFit/>
          </a:bodyPr>
          <a:lstStyle/>
          <a:p>
            <a:r>
              <a:rPr lang="en-AU" dirty="0"/>
              <a:t>PERFORMING (Performance)</a:t>
            </a:r>
          </a:p>
          <a:p>
            <a:r>
              <a:rPr lang="en-AU" dirty="0"/>
              <a:t>	</a:t>
            </a:r>
            <a:r>
              <a:rPr lang="en-AU" sz="1400" dirty="0"/>
              <a:t>Focus on group work, task completion, cooperation (cohesiveness)</a:t>
            </a:r>
          </a:p>
        </p:txBody>
      </p:sp>
      <p:sp>
        <p:nvSpPr>
          <p:cNvPr id="71" name="TextBox 70">
            <a:extLst>
              <a:ext uri="{FF2B5EF4-FFF2-40B4-BE49-F238E27FC236}">
                <a16:creationId xmlns:a16="http://schemas.microsoft.com/office/drawing/2014/main" id="{F204BE5D-4B7A-42B9-A96E-8E8701AA322B}"/>
              </a:ext>
            </a:extLst>
          </p:cNvPr>
          <p:cNvSpPr txBox="1"/>
          <p:nvPr/>
        </p:nvSpPr>
        <p:spPr>
          <a:xfrm>
            <a:off x="2552714" y="5691875"/>
            <a:ext cx="7482742" cy="646331"/>
          </a:xfrm>
          <a:prstGeom prst="rect">
            <a:avLst/>
          </a:prstGeom>
          <a:noFill/>
        </p:spPr>
        <p:txBody>
          <a:bodyPr wrap="square" rtlCol="0">
            <a:spAutoFit/>
          </a:bodyPr>
          <a:lstStyle/>
          <a:p>
            <a:r>
              <a:rPr lang="en-AU" dirty="0"/>
              <a:t>ADJOURNING (Dissolution)</a:t>
            </a:r>
          </a:p>
          <a:p>
            <a:r>
              <a:rPr lang="en-AU" dirty="0"/>
              <a:t>	</a:t>
            </a:r>
            <a:r>
              <a:rPr lang="en-AU" sz="1400" dirty="0"/>
              <a:t>End of group, departures, reaches goals</a:t>
            </a:r>
          </a:p>
        </p:txBody>
      </p:sp>
      <p:pic>
        <p:nvPicPr>
          <p:cNvPr id="3" name="Audio 2">
            <a:hlinkClick r:id="" action="ppaction://media"/>
            <a:extLst>
              <a:ext uri="{FF2B5EF4-FFF2-40B4-BE49-F238E27FC236}">
                <a16:creationId xmlns:a16="http://schemas.microsoft.com/office/drawing/2014/main" id="{062B0BC8-FEFF-43E5-A871-6D306AD066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946649"/>
      </p:ext>
    </p:extLst>
  </p:cSld>
  <p:clrMapOvr>
    <a:masterClrMapping/>
  </p:clrMapOvr>
  <mc:AlternateContent xmlns:mc="http://schemas.openxmlformats.org/markup-compatibility/2006" xmlns:p14="http://schemas.microsoft.com/office/powerpoint/2010/main">
    <mc:Choice Requires="p14">
      <p:transition spd="slow" p14:dur="2000" advTm="345506"/>
    </mc:Choice>
    <mc:Fallback xmlns="">
      <p:transition spd="slow" advTm="345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58" grpId="0" animBg="1"/>
      <p:bldP spid="59" grpId="0" animBg="1"/>
      <p:bldP spid="60" grpId="0" animBg="1"/>
      <p:bldP spid="61" grpId="0" animBg="1"/>
      <p:bldP spid="62" grpId="0" animBg="1"/>
      <p:bldP spid="63" grpId="0" animBg="1"/>
      <p:bldP spid="65" grpId="0" animBg="1"/>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675248" y="1"/>
            <a:ext cx="11516752" cy="1202633"/>
          </a:xfrm>
        </p:spPr>
        <p:txBody>
          <a:bodyPr>
            <a:normAutofit/>
          </a:bodyPr>
          <a:lstStyle/>
          <a:p>
            <a:r>
              <a:rPr lang="en-AU" sz="3600" b="1" dirty="0">
                <a:solidFill>
                  <a:schemeClr val="bg1"/>
                </a:solidFill>
              </a:rPr>
              <a:t>So how do groups become more cohesive?</a:t>
            </a:r>
          </a:p>
        </p:txBody>
      </p:sp>
      <p:graphicFrame>
        <p:nvGraphicFramePr>
          <p:cNvPr id="86" name="Table 85">
            <a:extLst>
              <a:ext uri="{FF2B5EF4-FFF2-40B4-BE49-F238E27FC236}">
                <a16:creationId xmlns:a16="http://schemas.microsoft.com/office/drawing/2014/main" id="{0993AE92-58C2-4874-9DC4-A1482A1E79F4}"/>
              </a:ext>
            </a:extLst>
          </p:cNvPr>
          <p:cNvGraphicFramePr>
            <a:graphicFrameLocks noGrp="1"/>
          </p:cNvGraphicFramePr>
          <p:nvPr/>
        </p:nvGraphicFramePr>
        <p:xfrm>
          <a:off x="0" y="1202635"/>
          <a:ext cx="12192000" cy="5655364"/>
        </p:xfrm>
        <a:graphic>
          <a:graphicData uri="http://schemas.openxmlformats.org/drawingml/2006/table">
            <a:tbl>
              <a:tblPr firstRow="1" bandRow="1">
                <a:tableStyleId>{5C22544A-7EE6-4342-B048-85BDC9FD1C3A}</a:tableStyleId>
              </a:tblPr>
              <a:tblGrid>
                <a:gridCol w="1257905">
                  <a:extLst>
                    <a:ext uri="{9D8B030D-6E8A-4147-A177-3AD203B41FA5}">
                      <a16:colId xmlns:a16="http://schemas.microsoft.com/office/drawing/2014/main" val="58887211"/>
                    </a:ext>
                  </a:extLst>
                </a:gridCol>
                <a:gridCol w="2612571">
                  <a:extLst>
                    <a:ext uri="{9D8B030D-6E8A-4147-A177-3AD203B41FA5}">
                      <a16:colId xmlns:a16="http://schemas.microsoft.com/office/drawing/2014/main" val="1525057977"/>
                    </a:ext>
                  </a:extLst>
                </a:gridCol>
                <a:gridCol w="2786743">
                  <a:extLst>
                    <a:ext uri="{9D8B030D-6E8A-4147-A177-3AD203B41FA5}">
                      <a16:colId xmlns:a16="http://schemas.microsoft.com/office/drawing/2014/main" val="2361339515"/>
                    </a:ext>
                  </a:extLst>
                </a:gridCol>
                <a:gridCol w="2341639">
                  <a:extLst>
                    <a:ext uri="{9D8B030D-6E8A-4147-A177-3AD203B41FA5}">
                      <a16:colId xmlns:a16="http://schemas.microsoft.com/office/drawing/2014/main" val="1518766207"/>
                    </a:ext>
                  </a:extLst>
                </a:gridCol>
                <a:gridCol w="3193142">
                  <a:extLst>
                    <a:ext uri="{9D8B030D-6E8A-4147-A177-3AD203B41FA5}">
                      <a16:colId xmlns:a16="http://schemas.microsoft.com/office/drawing/2014/main" val="1280582626"/>
                    </a:ext>
                  </a:extLst>
                </a:gridCol>
              </a:tblGrid>
              <a:tr h="490813">
                <a:tc>
                  <a:txBody>
                    <a:bodyPr/>
                    <a:lstStyle/>
                    <a:p>
                      <a:endParaRPr lang="en-AU" dirty="0"/>
                    </a:p>
                  </a:txBody>
                  <a:tcPr/>
                </a:tc>
                <a:tc>
                  <a:txBody>
                    <a:bodyPr/>
                    <a:lstStyle/>
                    <a:p>
                      <a:r>
                        <a:rPr lang="en-AU" sz="2400" dirty="0"/>
                        <a:t>Forming </a:t>
                      </a:r>
                    </a:p>
                  </a:txBody>
                  <a:tcPr/>
                </a:tc>
                <a:tc>
                  <a:txBody>
                    <a:bodyPr/>
                    <a:lstStyle/>
                    <a:p>
                      <a:r>
                        <a:rPr lang="en-AU" sz="2400" dirty="0"/>
                        <a:t>Storming</a:t>
                      </a:r>
                    </a:p>
                  </a:txBody>
                  <a:tcPr/>
                </a:tc>
                <a:tc>
                  <a:txBody>
                    <a:bodyPr/>
                    <a:lstStyle/>
                    <a:p>
                      <a:r>
                        <a:rPr lang="en-AU" sz="2400" dirty="0"/>
                        <a:t>Norming</a:t>
                      </a:r>
                    </a:p>
                  </a:txBody>
                  <a:tcPr/>
                </a:tc>
                <a:tc>
                  <a:txBody>
                    <a:bodyPr/>
                    <a:lstStyle/>
                    <a:p>
                      <a:r>
                        <a:rPr lang="en-AU" sz="2400" dirty="0"/>
                        <a:t>Performing</a:t>
                      </a:r>
                    </a:p>
                  </a:txBody>
                  <a:tcPr/>
                </a:tc>
                <a:extLst>
                  <a:ext uri="{0D108BD9-81ED-4DB2-BD59-A6C34878D82A}">
                    <a16:rowId xmlns:a16="http://schemas.microsoft.com/office/drawing/2014/main" val="2207076111"/>
                  </a:ext>
                </a:extLst>
              </a:tr>
              <a:tr h="2317834">
                <a:tc>
                  <a:txBody>
                    <a:bodyPr/>
                    <a:lstStyle/>
                    <a:p>
                      <a:r>
                        <a:rPr lang="en-AU" b="1" dirty="0"/>
                        <a:t>Key tasks</a:t>
                      </a:r>
                    </a:p>
                  </a:txBody>
                  <a:tcPr/>
                </a:tc>
                <a:tc>
                  <a:txBody>
                    <a:bodyPr/>
                    <a:lstStyle/>
                    <a:p>
                      <a:r>
                        <a:rPr lang="en-AU" sz="1400" dirty="0"/>
                        <a:t>• Establish base level expectations</a:t>
                      </a:r>
                    </a:p>
                    <a:p>
                      <a:endParaRPr lang="en-AU" sz="1400" dirty="0"/>
                    </a:p>
                    <a:p>
                      <a:r>
                        <a:rPr lang="en-AU" sz="1400" dirty="0"/>
                        <a:t>• Identify similarities</a:t>
                      </a:r>
                    </a:p>
                    <a:p>
                      <a:endParaRPr lang="en-AU" sz="1400" dirty="0"/>
                    </a:p>
                    <a:p>
                      <a:r>
                        <a:rPr lang="en-AU" sz="1400" dirty="0"/>
                        <a:t>• Agreeing on common goals</a:t>
                      </a:r>
                    </a:p>
                  </a:txBody>
                  <a:tcPr/>
                </a:tc>
                <a:tc>
                  <a:txBody>
                    <a:bodyPr/>
                    <a:lstStyle/>
                    <a:p>
                      <a:r>
                        <a:rPr lang="en-AU" sz="1400" b="0" i="0" kern="1200" dirty="0">
                          <a:solidFill>
                            <a:schemeClr val="dk1"/>
                          </a:solidFill>
                          <a:effectLst/>
                          <a:latin typeface="+mn-lt"/>
                          <a:ea typeface="+mn-ea"/>
                          <a:cs typeface="+mn-cs"/>
                        </a:rPr>
                        <a:t>Identifying power and control issues</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Gaining skills in communication</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Identifying resources</a:t>
                      </a:r>
                    </a:p>
                    <a:p>
                      <a:endParaRPr lang="en-AU" sz="1400" dirty="0"/>
                    </a:p>
                  </a:txBody>
                  <a:tcPr/>
                </a:tc>
                <a:tc>
                  <a:txBody>
                    <a:bodyPr/>
                    <a:lstStyle/>
                    <a:p>
                      <a:r>
                        <a:rPr lang="en-AU" sz="1400" b="0" i="0" kern="1200" dirty="0">
                          <a:solidFill>
                            <a:schemeClr val="dk1"/>
                          </a:solidFill>
                          <a:effectLst/>
                          <a:latin typeface="+mn-lt"/>
                          <a:ea typeface="+mn-ea"/>
                          <a:cs typeface="+mn-cs"/>
                        </a:rPr>
                        <a:t>Members agree about roles</a:t>
                      </a:r>
                    </a:p>
                    <a:p>
                      <a:r>
                        <a:rPr lang="en-AU" sz="1400" b="0" i="0" kern="1200" dirty="0">
                          <a:solidFill>
                            <a:schemeClr val="dk1"/>
                          </a:solidFill>
                          <a:effectLst/>
                          <a:latin typeface="+mn-lt"/>
                          <a:ea typeface="+mn-ea"/>
                          <a:cs typeface="+mn-cs"/>
                        </a:rPr>
                        <a:t>and processes for problem solving</a:t>
                      </a:r>
                    </a:p>
                    <a:p>
                      <a:endParaRPr lang="en-AU" sz="1400" dirty="0"/>
                    </a:p>
                  </a:txBody>
                  <a:tcPr/>
                </a:tc>
                <a:tc>
                  <a:txBody>
                    <a:bodyPr/>
                    <a:lstStyle/>
                    <a:p>
                      <a:r>
                        <a:rPr lang="en-AU" sz="1400" b="0" i="0" kern="1200" dirty="0">
                          <a:solidFill>
                            <a:schemeClr val="dk1"/>
                          </a:solidFill>
                          <a:effectLst/>
                          <a:latin typeface="+mn-lt"/>
                          <a:ea typeface="+mn-ea"/>
                          <a:cs typeface="+mn-cs"/>
                        </a:rPr>
                        <a:t>Achieve effective and satisfying results</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Members find solutions to problems</a:t>
                      </a:r>
                      <a:r>
                        <a:rPr lang="en-AU" sz="1400" b="0" i="0" kern="1200" baseline="0" dirty="0">
                          <a:solidFill>
                            <a:schemeClr val="dk1"/>
                          </a:solidFill>
                          <a:effectLst/>
                          <a:latin typeface="+mn-lt"/>
                          <a:ea typeface="+mn-ea"/>
                          <a:cs typeface="+mn-cs"/>
                        </a:rPr>
                        <a:t> </a:t>
                      </a:r>
                      <a:r>
                        <a:rPr lang="en-AU" sz="1400" b="0" i="0" kern="1200" dirty="0">
                          <a:solidFill>
                            <a:schemeClr val="dk1"/>
                          </a:solidFill>
                          <a:effectLst/>
                          <a:latin typeface="+mn-lt"/>
                          <a:ea typeface="+mn-ea"/>
                          <a:cs typeface="+mn-cs"/>
                        </a:rPr>
                        <a:t>using appropriate controls</a:t>
                      </a:r>
                    </a:p>
                    <a:p>
                      <a:endParaRPr lang="en-AU" sz="1400" dirty="0"/>
                    </a:p>
                  </a:txBody>
                  <a:tcPr/>
                </a:tc>
                <a:extLst>
                  <a:ext uri="{0D108BD9-81ED-4DB2-BD59-A6C34878D82A}">
                    <a16:rowId xmlns:a16="http://schemas.microsoft.com/office/drawing/2014/main" val="3752475109"/>
                  </a:ext>
                </a:extLst>
              </a:tr>
              <a:tr h="2846717">
                <a:tc>
                  <a:txBody>
                    <a:bodyPr/>
                    <a:lstStyle/>
                    <a:p>
                      <a:r>
                        <a:rPr lang="en-AU" b="1" dirty="0"/>
                        <a:t>Usual Behaviours</a:t>
                      </a:r>
                    </a:p>
                  </a:txBody>
                  <a:tcPr/>
                </a:tc>
                <a:tc>
                  <a:txBody>
                    <a:bodyPr/>
                    <a:lstStyle/>
                    <a:p>
                      <a:r>
                        <a:rPr lang="en-AU" sz="1400" dirty="0"/>
                        <a:t>Making contact and bonding</a:t>
                      </a:r>
                    </a:p>
                    <a:p>
                      <a:endParaRPr lang="en-AU" sz="1400" dirty="0"/>
                    </a:p>
                    <a:p>
                      <a:r>
                        <a:rPr lang="en-AU" sz="1400" dirty="0"/>
                        <a:t>• Developing trust</a:t>
                      </a:r>
                    </a:p>
                    <a:p>
                      <a:endParaRPr lang="en-AU" sz="1400" dirty="0"/>
                    </a:p>
                    <a:p>
                      <a:r>
                        <a:rPr lang="en-AU" sz="1400" dirty="0"/>
                        <a:t>• Members dependent</a:t>
                      </a:r>
                    </a:p>
                  </a:txBody>
                  <a:tcPr/>
                </a:tc>
                <a:tc>
                  <a:txBody>
                    <a:bodyPr/>
                    <a:lstStyle/>
                    <a:p>
                      <a:r>
                        <a:rPr lang="en-AU" sz="1400" b="0" i="0" kern="1200" dirty="0">
                          <a:solidFill>
                            <a:schemeClr val="dk1"/>
                          </a:solidFill>
                          <a:effectLst/>
                          <a:latin typeface="+mn-lt"/>
                          <a:ea typeface="+mn-ea"/>
                          <a:cs typeface="+mn-cs"/>
                        </a:rPr>
                        <a:t>Expressing differences of ideas, feelings, and opinions</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Reacting to leadership</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Members independent or counter dependent</a:t>
                      </a:r>
                    </a:p>
                    <a:p>
                      <a:endParaRPr lang="en-AU" sz="1400" dirty="0"/>
                    </a:p>
                  </a:txBody>
                  <a:tcPr/>
                </a:tc>
                <a:tc>
                  <a:txBody>
                    <a:bodyPr/>
                    <a:lstStyle/>
                    <a:p>
                      <a:r>
                        <a:rPr lang="en-AU" sz="1400" b="0" i="0" kern="1200" dirty="0">
                          <a:solidFill>
                            <a:schemeClr val="dk1"/>
                          </a:solidFill>
                          <a:effectLst/>
                          <a:latin typeface="+mn-lt"/>
                          <a:ea typeface="+mn-ea"/>
                          <a:cs typeface="+mn-cs"/>
                        </a:rPr>
                        <a:t>Decisions are made through</a:t>
                      </a:r>
                    </a:p>
                    <a:p>
                      <a:r>
                        <a:rPr lang="en-AU" sz="1400" b="0" i="0" kern="1200" dirty="0">
                          <a:solidFill>
                            <a:schemeClr val="dk1"/>
                          </a:solidFill>
                          <a:effectLst/>
                          <a:latin typeface="+mn-lt"/>
                          <a:ea typeface="+mn-ea"/>
                          <a:cs typeface="+mn-cs"/>
                        </a:rPr>
                        <a:t>negotiation and consensus building</a:t>
                      </a:r>
                    </a:p>
                    <a:p>
                      <a:endParaRPr lang="en-AU" sz="1400" dirty="0"/>
                    </a:p>
                  </a:txBody>
                  <a:tcPr/>
                </a:tc>
                <a:tc>
                  <a:txBody>
                    <a:bodyPr/>
                    <a:lstStyle/>
                    <a:p>
                      <a:r>
                        <a:rPr lang="en-AU" sz="1400" b="0" i="0" kern="1200" dirty="0">
                          <a:solidFill>
                            <a:schemeClr val="dk1"/>
                          </a:solidFill>
                          <a:effectLst/>
                          <a:latin typeface="+mn-lt"/>
                          <a:ea typeface="+mn-ea"/>
                          <a:cs typeface="+mn-cs"/>
                        </a:rPr>
                        <a:t> Members work collaboratively</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Members care about each other</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The group establishes a unique identity</a:t>
                      </a:r>
                    </a:p>
                    <a:p>
                      <a:endParaRPr lang="en-AU" sz="1400" b="0" i="0" kern="1200" dirty="0">
                        <a:solidFill>
                          <a:schemeClr val="dk1"/>
                        </a:solidFill>
                        <a:effectLst/>
                        <a:latin typeface="+mn-lt"/>
                        <a:ea typeface="+mn-ea"/>
                        <a:cs typeface="+mn-cs"/>
                      </a:endParaRPr>
                    </a:p>
                    <a:p>
                      <a:r>
                        <a:rPr lang="en-AU" sz="1400" b="0" i="0" kern="1200" dirty="0">
                          <a:solidFill>
                            <a:schemeClr val="dk1"/>
                          </a:solidFill>
                          <a:effectLst/>
                          <a:latin typeface="+mn-lt"/>
                          <a:ea typeface="+mn-ea"/>
                          <a:cs typeface="+mn-cs"/>
                        </a:rPr>
                        <a:t>• Members are interdependent</a:t>
                      </a:r>
                    </a:p>
                    <a:p>
                      <a:endParaRPr lang="en-AU" sz="1400" dirty="0"/>
                    </a:p>
                  </a:txBody>
                  <a:tcPr/>
                </a:tc>
                <a:extLst>
                  <a:ext uri="{0D108BD9-81ED-4DB2-BD59-A6C34878D82A}">
                    <a16:rowId xmlns:a16="http://schemas.microsoft.com/office/drawing/2014/main" val="161463513"/>
                  </a:ext>
                </a:extLst>
              </a:tr>
            </a:tbl>
          </a:graphicData>
        </a:graphic>
      </p:graphicFrame>
      <p:pic>
        <p:nvPicPr>
          <p:cNvPr id="4" name="Audio 3">
            <a:hlinkClick r:id="" action="ppaction://media"/>
            <a:extLst>
              <a:ext uri="{FF2B5EF4-FFF2-40B4-BE49-F238E27FC236}">
                <a16:creationId xmlns:a16="http://schemas.microsoft.com/office/drawing/2014/main" id="{00A3C19C-E46A-435D-80F5-1D18B24AF6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86441181"/>
      </p:ext>
    </p:extLst>
  </p:cSld>
  <p:clrMapOvr>
    <a:masterClrMapping/>
  </p:clrMapOvr>
  <mc:AlternateContent xmlns:mc="http://schemas.openxmlformats.org/markup-compatibility/2006" xmlns:p14="http://schemas.microsoft.com/office/powerpoint/2010/main">
    <mc:Choice Requires="p14">
      <p:transition spd="slow" p14:dur="2000" advTm="132791"/>
    </mc:Choice>
    <mc:Fallback xmlns="">
      <p:transition spd="slow" advTm="132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675248" y="1"/>
            <a:ext cx="11516752" cy="1202633"/>
          </a:xfrm>
        </p:spPr>
        <p:txBody>
          <a:bodyPr>
            <a:normAutofit/>
          </a:bodyPr>
          <a:lstStyle/>
          <a:p>
            <a:r>
              <a:rPr lang="en-GB" sz="3600" b="1" dirty="0">
                <a:solidFill>
                  <a:schemeClr val="bg1"/>
                </a:solidFill>
              </a:rPr>
              <a:t>What does cohesion do for a group?</a:t>
            </a:r>
            <a:endParaRPr lang="en-AU" sz="3600" b="1" dirty="0">
              <a:solidFill>
                <a:schemeClr val="bg1"/>
              </a:solidFill>
            </a:endParaRPr>
          </a:p>
        </p:txBody>
      </p:sp>
      <p:pic>
        <p:nvPicPr>
          <p:cNvPr id="2064" name="Picture 16" descr="Image result for leaf with water">
            <a:extLst>
              <a:ext uri="{FF2B5EF4-FFF2-40B4-BE49-F238E27FC236}">
                <a16:creationId xmlns:a16="http://schemas.microsoft.com/office/drawing/2014/main" id="{2D8E1503-738D-42DE-9DA1-ADF929899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30827"/>
            <a:ext cx="12192000" cy="565536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E3723D9-874D-41DF-A0C2-CE5928269C1D}"/>
              </a:ext>
            </a:extLst>
          </p:cNvPr>
          <p:cNvSpPr txBox="1"/>
          <p:nvPr/>
        </p:nvSpPr>
        <p:spPr>
          <a:xfrm>
            <a:off x="296087" y="2598398"/>
            <a:ext cx="2902050" cy="830997"/>
          </a:xfrm>
          <a:prstGeom prst="rect">
            <a:avLst/>
          </a:prstGeom>
          <a:noFill/>
        </p:spPr>
        <p:txBody>
          <a:bodyPr wrap="square" rtlCol="0">
            <a:spAutoFit/>
          </a:bodyPr>
          <a:lstStyle/>
          <a:p>
            <a:pPr algn="ctr"/>
            <a:r>
              <a:rPr lang="en-AU" sz="2400" b="1" dirty="0">
                <a:solidFill>
                  <a:schemeClr val="bg1"/>
                </a:solidFill>
              </a:rPr>
              <a:t>POSITIVES</a:t>
            </a:r>
          </a:p>
          <a:p>
            <a:pPr algn="ctr"/>
            <a:endParaRPr lang="en-AU" sz="2400" b="1" i="0" dirty="0">
              <a:solidFill>
                <a:schemeClr val="bg1"/>
              </a:solidFill>
              <a:latin typeface="Montserrat" pitchFamily="2" charset="77"/>
            </a:endParaRPr>
          </a:p>
        </p:txBody>
      </p:sp>
      <p:sp>
        <p:nvSpPr>
          <p:cNvPr id="52" name="TextBox 51">
            <a:extLst>
              <a:ext uri="{FF2B5EF4-FFF2-40B4-BE49-F238E27FC236}">
                <a16:creationId xmlns:a16="http://schemas.microsoft.com/office/drawing/2014/main" id="{E6EA6950-ABB7-4D4B-A897-942B397D169F}"/>
              </a:ext>
            </a:extLst>
          </p:cNvPr>
          <p:cNvSpPr txBox="1"/>
          <p:nvPr/>
        </p:nvSpPr>
        <p:spPr>
          <a:xfrm>
            <a:off x="289899" y="3219847"/>
            <a:ext cx="3157086" cy="3046988"/>
          </a:xfrm>
          <a:prstGeom prst="rect">
            <a:avLst/>
          </a:prstGeom>
          <a:noFill/>
        </p:spPr>
        <p:txBody>
          <a:bodyPr wrap="square" rtlCol="0">
            <a:spAutoFit/>
          </a:bodyPr>
          <a:lstStyle/>
          <a:p>
            <a:r>
              <a:rPr lang="en-AU" sz="2400" dirty="0">
                <a:solidFill>
                  <a:schemeClr val="bg1"/>
                </a:solidFill>
              </a:rPr>
              <a:t>Enhanced member satisfaction</a:t>
            </a:r>
          </a:p>
          <a:p>
            <a:r>
              <a:rPr lang="en-AU" sz="2400" dirty="0">
                <a:solidFill>
                  <a:schemeClr val="bg1"/>
                </a:solidFill>
              </a:rPr>
              <a:t>Reduced stress/tension.</a:t>
            </a:r>
          </a:p>
          <a:p>
            <a:r>
              <a:rPr lang="en-AU" sz="2400" dirty="0">
                <a:solidFill>
                  <a:schemeClr val="bg1"/>
                </a:solidFill>
              </a:rPr>
              <a:t>Higher group engagement</a:t>
            </a:r>
          </a:p>
          <a:p>
            <a:r>
              <a:rPr lang="en-AU" sz="2400" dirty="0">
                <a:solidFill>
                  <a:schemeClr val="bg1"/>
                </a:solidFill>
              </a:rPr>
              <a:t>Reduced turnover</a:t>
            </a:r>
          </a:p>
          <a:p>
            <a:r>
              <a:rPr lang="en-AU" sz="2400" dirty="0">
                <a:solidFill>
                  <a:schemeClr val="bg1"/>
                </a:solidFill>
              </a:rPr>
              <a:t>Longer duration of membership</a:t>
            </a:r>
          </a:p>
        </p:txBody>
      </p:sp>
      <p:sp>
        <p:nvSpPr>
          <p:cNvPr id="94" name="TextBox 93">
            <a:extLst>
              <a:ext uri="{FF2B5EF4-FFF2-40B4-BE49-F238E27FC236}">
                <a16:creationId xmlns:a16="http://schemas.microsoft.com/office/drawing/2014/main" id="{AE82EB36-3A1B-47C7-951C-7B6C0233E145}"/>
              </a:ext>
            </a:extLst>
          </p:cNvPr>
          <p:cNvSpPr txBox="1"/>
          <p:nvPr/>
        </p:nvSpPr>
        <p:spPr>
          <a:xfrm>
            <a:off x="6695272" y="2387264"/>
            <a:ext cx="2695073" cy="461665"/>
          </a:xfrm>
          <a:prstGeom prst="rect">
            <a:avLst/>
          </a:prstGeom>
          <a:noFill/>
        </p:spPr>
        <p:txBody>
          <a:bodyPr wrap="square" rtlCol="0">
            <a:spAutoFit/>
          </a:bodyPr>
          <a:lstStyle/>
          <a:p>
            <a:r>
              <a:rPr lang="en-AU" sz="2400" b="1" dirty="0">
                <a:solidFill>
                  <a:schemeClr val="bg1"/>
                </a:solidFill>
              </a:rPr>
              <a:t>NEGATIVES</a:t>
            </a:r>
          </a:p>
        </p:txBody>
      </p:sp>
      <p:sp>
        <p:nvSpPr>
          <p:cNvPr id="108" name="TextBox 107">
            <a:extLst>
              <a:ext uri="{FF2B5EF4-FFF2-40B4-BE49-F238E27FC236}">
                <a16:creationId xmlns:a16="http://schemas.microsoft.com/office/drawing/2014/main" id="{73B8AE5A-5E4F-4415-88EA-F7D1447E3008}"/>
              </a:ext>
            </a:extLst>
          </p:cNvPr>
          <p:cNvSpPr txBox="1"/>
          <p:nvPr/>
        </p:nvSpPr>
        <p:spPr>
          <a:xfrm>
            <a:off x="6695272" y="3958511"/>
            <a:ext cx="3157086" cy="2308324"/>
          </a:xfrm>
          <a:prstGeom prst="rect">
            <a:avLst/>
          </a:prstGeom>
          <a:noFill/>
        </p:spPr>
        <p:txBody>
          <a:bodyPr wrap="square" rtlCol="0">
            <a:spAutoFit/>
          </a:bodyPr>
          <a:lstStyle/>
          <a:p>
            <a:r>
              <a:rPr lang="en-AU" sz="2400" dirty="0">
                <a:solidFill>
                  <a:schemeClr val="bg1"/>
                </a:solidFill>
              </a:rPr>
              <a:t>Intense social and emotional processes</a:t>
            </a:r>
          </a:p>
          <a:p>
            <a:r>
              <a:rPr lang="en-AU" sz="2400" dirty="0">
                <a:solidFill>
                  <a:schemeClr val="bg1"/>
                </a:solidFill>
              </a:rPr>
              <a:t>Increased influences, pressure</a:t>
            </a:r>
          </a:p>
          <a:p>
            <a:r>
              <a:rPr lang="en-AU" sz="2400" dirty="0">
                <a:solidFill>
                  <a:schemeClr val="bg1"/>
                </a:solidFill>
              </a:rPr>
              <a:t>Hostility</a:t>
            </a:r>
          </a:p>
          <a:p>
            <a:r>
              <a:rPr lang="en-AU" sz="2400" dirty="0">
                <a:solidFill>
                  <a:schemeClr val="bg1"/>
                </a:solidFill>
              </a:rPr>
              <a:t>Groupthink</a:t>
            </a:r>
          </a:p>
        </p:txBody>
      </p:sp>
      <p:pic>
        <p:nvPicPr>
          <p:cNvPr id="3" name="Audio 2">
            <a:hlinkClick r:id="" action="ppaction://media"/>
            <a:extLst>
              <a:ext uri="{FF2B5EF4-FFF2-40B4-BE49-F238E27FC236}">
                <a16:creationId xmlns:a16="http://schemas.microsoft.com/office/drawing/2014/main" id="{21C18CBA-9E79-4985-8F82-BDB30FEDDF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46929661"/>
      </p:ext>
    </p:extLst>
  </p:cSld>
  <p:clrMapOvr>
    <a:masterClrMapping/>
  </p:clrMapOvr>
  <mc:AlternateContent xmlns:mc="http://schemas.openxmlformats.org/markup-compatibility/2006" xmlns:p14="http://schemas.microsoft.com/office/powerpoint/2010/main">
    <mc:Choice Requires="p14">
      <p:transition spd="slow" p14:dur="2000" advTm="68018"/>
    </mc:Choice>
    <mc:Fallback xmlns="">
      <p:transition spd="slow" advTm="68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6C96-46FF-914C-8E6B-6A7032DFFD93}"/>
              </a:ext>
            </a:extLst>
          </p:cNvPr>
          <p:cNvSpPr>
            <a:spLocks noGrp="1"/>
          </p:cNvSpPr>
          <p:nvPr>
            <p:ph type="title"/>
          </p:nvPr>
        </p:nvSpPr>
        <p:spPr>
          <a:xfrm>
            <a:off x="1214952" y="91663"/>
            <a:ext cx="11516752" cy="1202633"/>
          </a:xfrm>
        </p:spPr>
        <p:txBody>
          <a:bodyPr>
            <a:normAutofit/>
          </a:bodyPr>
          <a:lstStyle/>
          <a:p>
            <a:r>
              <a:rPr lang="en-AU" sz="4800" b="1" dirty="0">
                <a:solidFill>
                  <a:schemeClr val="bg1"/>
                </a:solidFill>
              </a:rPr>
              <a:t>Bales Equilibrium Model</a:t>
            </a:r>
          </a:p>
        </p:txBody>
      </p:sp>
      <p:sp>
        <p:nvSpPr>
          <p:cNvPr id="87" name="TextBox 86">
            <a:extLst>
              <a:ext uri="{FF2B5EF4-FFF2-40B4-BE49-F238E27FC236}">
                <a16:creationId xmlns:a16="http://schemas.microsoft.com/office/drawing/2014/main" id="{EC85C424-5FF6-418A-8A1A-373DBC966270}"/>
              </a:ext>
            </a:extLst>
          </p:cNvPr>
          <p:cNvSpPr txBox="1"/>
          <p:nvPr/>
        </p:nvSpPr>
        <p:spPr>
          <a:xfrm>
            <a:off x="337751" y="1243913"/>
            <a:ext cx="3929449" cy="461665"/>
          </a:xfrm>
          <a:prstGeom prst="rect">
            <a:avLst/>
          </a:prstGeom>
          <a:noFill/>
        </p:spPr>
        <p:txBody>
          <a:bodyPr wrap="square" rtlCol="0">
            <a:spAutoFit/>
          </a:bodyPr>
          <a:lstStyle/>
          <a:p>
            <a:r>
              <a:rPr lang="en-AU" sz="2400" dirty="0">
                <a:solidFill>
                  <a:srgbClr val="FF0000"/>
                </a:solidFill>
              </a:rPr>
              <a:t>CYCLICAL MODEL</a:t>
            </a:r>
          </a:p>
        </p:txBody>
      </p:sp>
      <p:sp>
        <p:nvSpPr>
          <p:cNvPr id="88" name="Arrow: Down 87">
            <a:extLst>
              <a:ext uri="{FF2B5EF4-FFF2-40B4-BE49-F238E27FC236}">
                <a16:creationId xmlns:a16="http://schemas.microsoft.com/office/drawing/2014/main" id="{A3A0E763-43FB-4B30-94AA-BDB44515493A}"/>
              </a:ext>
            </a:extLst>
          </p:cNvPr>
          <p:cNvSpPr/>
          <p:nvPr/>
        </p:nvSpPr>
        <p:spPr>
          <a:xfrm>
            <a:off x="337751" y="377112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Flowchart: Process 88">
            <a:extLst>
              <a:ext uri="{FF2B5EF4-FFF2-40B4-BE49-F238E27FC236}">
                <a16:creationId xmlns:a16="http://schemas.microsoft.com/office/drawing/2014/main" id="{F580B3FE-E480-43EA-ABC4-EC74BC2ED49F}"/>
              </a:ext>
            </a:extLst>
          </p:cNvPr>
          <p:cNvSpPr/>
          <p:nvPr/>
        </p:nvSpPr>
        <p:spPr>
          <a:xfrm rot="21234721">
            <a:off x="334524" y="5073861"/>
            <a:ext cx="2693773" cy="82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Arrow: Up 89">
            <a:extLst>
              <a:ext uri="{FF2B5EF4-FFF2-40B4-BE49-F238E27FC236}">
                <a16:creationId xmlns:a16="http://schemas.microsoft.com/office/drawing/2014/main" id="{0B143920-0133-4202-BE6B-55F5FE03F47A}"/>
              </a:ext>
            </a:extLst>
          </p:cNvPr>
          <p:cNvSpPr/>
          <p:nvPr/>
        </p:nvSpPr>
        <p:spPr>
          <a:xfrm>
            <a:off x="2540438" y="537446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TextBox 90">
            <a:extLst>
              <a:ext uri="{FF2B5EF4-FFF2-40B4-BE49-F238E27FC236}">
                <a16:creationId xmlns:a16="http://schemas.microsoft.com/office/drawing/2014/main" id="{C5AB2CA1-FF07-44EB-8C38-7E81B5B13E93}"/>
              </a:ext>
            </a:extLst>
          </p:cNvPr>
          <p:cNvSpPr txBox="1"/>
          <p:nvPr/>
        </p:nvSpPr>
        <p:spPr>
          <a:xfrm>
            <a:off x="1127183" y="3892279"/>
            <a:ext cx="1528121" cy="830997"/>
          </a:xfrm>
          <a:prstGeom prst="rect">
            <a:avLst/>
          </a:prstGeom>
          <a:noFill/>
        </p:spPr>
        <p:txBody>
          <a:bodyPr wrap="square" rtlCol="0">
            <a:spAutoFit/>
          </a:bodyPr>
          <a:lstStyle/>
          <a:p>
            <a:r>
              <a:rPr lang="en-AU" sz="2400" dirty="0"/>
              <a:t>Task Focused</a:t>
            </a:r>
          </a:p>
        </p:txBody>
      </p:sp>
      <p:sp>
        <p:nvSpPr>
          <p:cNvPr id="92" name="TextBox 91">
            <a:extLst>
              <a:ext uri="{FF2B5EF4-FFF2-40B4-BE49-F238E27FC236}">
                <a16:creationId xmlns:a16="http://schemas.microsoft.com/office/drawing/2014/main" id="{5CDD579C-5051-4705-8D92-EF50778EB4EE}"/>
              </a:ext>
            </a:extLst>
          </p:cNvPr>
          <p:cNvSpPr txBox="1"/>
          <p:nvPr/>
        </p:nvSpPr>
        <p:spPr>
          <a:xfrm>
            <a:off x="450891" y="5522647"/>
            <a:ext cx="1886002" cy="830997"/>
          </a:xfrm>
          <a:prstGeom prst="rect">
            <a:avLst/>
          </a:prstGeom>
          <a:noFill/>
        </p:spPr>
        <p:txBody>
          <a:bodyPr wrap="square" rtlCol="0">
            <a:spAutoFit/>
          </a:bodyPr>
          <a:lstStyle/>
          <a:p>
            <a:r>
              <a:rPr lang="en-AU" sz="2400" dirty="0"/>
              <a:t>Relationship Focused</a:t>
            </a:r>
          </a:p>
        </p:txBody>
      </p:sp>
      <p:sp>
        <p:nvSpPr>
          <p:cNvPr id="93" name="TextBox 92">
            <a:extLst>
              <a:ext uri="{FF2B5EF4-FFF2-40B4-BE49-F238E27FC236}">
                <a16:creationId xmlns:a16="http://schemas.microsoft.com/office/drawing/2014/main" id="{81AAF161-73B7-4B92-B2F8-1FC48F2E6947}"/>
              </a:ext>
            </a:extLst>
          </p:cNvPr>
          <p:cNvSpPr txBox="1"/>
          <p:nvPr/>
        </p:nvSpPr>
        <p:spPr>
          <a:xfrm>
            <a:off x="520344" y="1790185"/>
            <a:ext cx="4580238" cy="1569660"/>
          </a:xfrm>
          <a:prstGeom prst="rect">
            <a:avLst/>
          </a:prstGeom>
          <a:noFill/>
        </p:spPr>
        <p:txBody>
          <a:bodyPr wrap="square" rtlCol="0">
            <a:spAutoFit/>
          </a:bodyPr>
          <a:lstStyle/>
          <a:p>
            <a:r>
              <a:rPr lang="en-AU" sz="2400" dirty="0"/>
              <a:t>Bales Equilibrium model</a:t>
            </a:r>
          </a:p>
          <a:p>
            <a:r>
              <a:rPr lang="en-AU" sz="2400" dirty="0"/>
              <a:t>	</a:t>
            </a:r>
          </a:p>
          <a:p>
            <a:r>
              <a:rPr lang="en-AU" sz="2400" dirty="0"/>
              <a:t>	Task focused</a:t>
            </a:r>
          </a:p>
          <a:p>
            <a:r>
              <a:rPr lang="en-AU" sz="2400" dirty="0"/>
              <a:t>	Relationship focused</a:t>
            </a:r>
          </a:p>
        </p:txBody>
      </p:sp>
      <p:pic>
        <p:nvPicPr>
          <p:cNvPr id="2060" name="Picture 12" descr="Related image">
            <a:extLst>
              <a:ext uri="{FF2B5EF4-FFF2-40B4-BE49-F238E27FC236}">
                <a16:creationId xmlns:a16="http://schemas.microsoft.com/office/drawing/2014/main" id="{EB279170-FA8F-4B2E-9763-DA0B589A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021" y="1243913"/>
            <a:ext cx="7025624" cy="561408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797E990-DC4E-45FE-BC14-4E62B25E02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04188191"/>
      </p:ext>
    </p:extLst>
  </p:cSld>
  <p:clrMapOvr>
    <a:masterClrMapping/>
  </p:clrMapOvr>
  <mc:AlternateContent xmlns:mc="http://schemas.openxmlformats.org/markup-compatibility/2006" xmlns:p14="http://schemas.microsoft.com/office/powerpoint/2010/main">
    <mc:Choice Requires="p14">
      <p:transition spd="slow" p14:dur="2000" advTm="80338"/>
    </mc:Choice>
    <mc:Fallback xmlns="">
      <p:transition spd="slow" advTm="80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9530</TotalTime>
  <Words>1392</Words>
  <Application>Microsoft Office PowerPoint</Application>
  <PresentationFormat>Widescreen</PresentationFormat>
  <Paragraphs>131</Paragraphs>
  <Slides>7</Slides>
  <Notes>6</Notes>
  <HiddenSlides>0</HiddenSlides>
  <MMClips>6</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vt:i4>
      </vt:variant>
    </vt:vector>
  </HeadingPairs>
  <TitlesOfParts>
    <vt:vector size="21" baseType="lpstr">
      <vt:lpstr>Arial</vt:lpstr>
      <vt:lpstr>Barlow Light</vt:lpstr>
      <vt:lpstr>Barlow SemiBold</vt:lpstr>
      <vt:lpstr>Calibri</vt:lpstr>
      <vt:lpstr>Calibri Light</vt:lpstr>
      <vt:lpstr>Corbel</vt:lpstr>
      <vt:lpstr>Montserrat</vt:lpstr>
      <vt:lpstr>Open Sans</vt:lpstr>
      <vt:lpstr>Open Sans Light</vt:lpstr>
      <vt:lpstr>Wingdings</vt:lpstr>
      <vt:lpstr>Wingdings 2</vt:lpstr>
      <vt:lpstr>Wingdings 3</vt:lpstr>
      <vt:lpstr>Office Theme</vt:lpstr>
      <vt:lpstr>Module</vt:lpstr>
      <vt:lpstr>Teamwork as a Core Professional Competency Presentation 2: Group Development &amp; Cohesion</vt:lpstr>
      <vt:lpstr>Why do we look at Group Dynamics?</vt:lpstr>
      <vt:lpstr>Tuckman’s Theory of Group Development: How do Groups Develop?</vt:lpstr>
      <vt:lpstr>So how do groups become more cohesive?</vt:lpstr>
      <vt:lpstr>What does cohesion do for a group?</vt:lpstr>
      <vt:lpstr>PowerPoint Presentation</vt:lpstr>
      <vt:lpstr>Bales Equilibrium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Mcloughlin</dc:creator>
  <cp:lastModifiedBy>Stuart McLoughlin</cp:lastModifiedBy>
  <cp:revision>17</cp:revision>
  <dcterms:created xsi:type="dcterms:W3CDTF">2020-03-22T06:02:16Z</dcterms:created>
  <dcterms:modified xsi:type="dcterms:W3CDTF">2022-12-21T07:06:05Z</dcterms:modified>
</cp:coreProperties>
</file>